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86" r:id="rId3"/>
    <p:sldId id="261" r:id="rId5"/>
    <p:sldId id="262" r:id="rId6"/>
    <p:sldId id="266" r:id="rId7"/>
    <p:sldId id="387" r:id="rId8"/>
    <p:sldId id="436" r:id="rId9"/>
    <p:sldId id="390" r:id="rId10"/>
    <p:sldId id="415" r:id="rId11"/>
    <p:sldId id="418" r:id="rId12"/>
    <p:sldId id="353" r:id="rId13"/>
    <p:sldId id="389" r:id="rId14"/>
    <p:sldId id="437" r:id="rId15"/>
    <p:sldId id="391" r:id="rId16"/>
    <p:sldId id="438" r:id="rId17"/>
    <p:sldId id="265" r:id="rId18"/>
    <p:sldId id="417" r:id="rId19"/>
    <p:sldId id="432" r:id="rId20"/>
    <p:sldId id="282" r:id="rId21"/>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0" userDrawn="1">
          <p15:clr>
            <a:srgbClr val="A4A3A4"/>
          </p15:clr>
        </p15:guide>
        <p15:guide id="2" pos="3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54A"/>
    <a:srgbClr val="2E2E3F"/>
    <a:srgbClr val="C20316"/>
    <a:srgbClr val="C7020C"/>
    <a:srgbClr val="FAEED8"/>
    <a:srgbClr val="FFF9D2"/>
    <a:srgbClr val="E90000"/>
    <a:srgbClr val="9E211B"/>
    <a:srgbClr val="FF9409"/>
    <a:srgbClr val="E3D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71" autoAdjust="0"/>
    <p:restoredTop sz="94660"/>
  </p:normalViewPr>
  <p:slideViewPr>
    <p:cSldViewPr snapToGrid="0" showGuides="1">
      <p:cViewPr varScale="1">
        <p:scale>
          <a:sx n="68" d="100"/>
          <a:sy n="68" d="100"/>
        </p:scale>
        <p:origin x="688" y="40"/>
      </p:cViewPr>
      <p:guideLst>
        <p:guide orient="horz" pos="2250"/>
        <p:guide pos="379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6.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155F86-CAFB-483B-8D0D-A7F9792829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92DF39-431D-4994-B3BB-94012333A88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首先，由于桌面的系统、数据、应用等都集中存储在数据中心端，可以得到有效的进行安全管控，降低系统遭到恶意攻击的风险，确保数据不会出现丢失、泄密的情况。</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其次，用户终端不会保存任何数据，针对终端接入的</a:t>
            </a:r>
            <a:r>
              <a:rPr lang="en-US" altLang="zh-CN" sz="1200" kern="1200" dirty="0">
                <a:solidFill>
                  <a:schemeClr val="tx1"/>
                </a:solidFill>
                <a:effectLst/>
                <a:latin typeface="+mn-lt"/>
                <a:ea typeface="+mn-ea"/>
                <a:cs typeface="+mn-cs"/>
              </a:rPr>
              <a:t>USB</a:t>
            </a:r>
            <a:r>
              <a:rPr lang="zh-CN" altLang="zh-CN" sz="1200" kern="1200" dirty="0">
                <a:solidFill>
                  <a:schemeClr val="tx1"/>
                </a:solidFill>
                <a:effectLst/>
                <a:latin typeface="+mn-lt"/>
                <a:ea typeface="+mn-ea"/>
                <a:cs typeface="+mn-cs"/>
              </a:rPr>
              <a:t>设备，比如存储、打印机、摄像头等，均可以实现安全的管控，确保终端的安全性</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最后，桌面云支持控制文件在桌面云和本地桌面之间传输的权限，支持针对桌面云导出到本地桌面、</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盘的文件的审计追溯，确保数据访问的合规性。</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92DF39-431D-4994-B3BB-94012333A88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1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3_标题幻灯片">
    <p:bg>
      <p:bgRef idx="1001">
        <a:schemeClr val="bg1"/>
      </p:bgRef>
    </p:bg>
    <p:spTree>
      <p:nvGrpSpPr>
        <p:cNvPr id="1" name=""/>
        <p:cNvGrpSpPr/>
        <p:nvPr/>
      </p:nvGrpSpPr>
      <p:grpSpPr>
        <a:xfrm>
          <a:off x="0" y="0"/>
          <a:ext cx="0" cy="0"/>
          <a:chOff x="0" y="0"/>
          <a:chExt cx="0" cy="0"/>
        </a:xfrm>
      </p:grpSpPr>
      <p:sp>
        <p:nvSpPr>
          <p:cNvPr id="6" name="文本框 5"/>
          <p:cNvSpPr txBox="1"/>
          <p:nvPr userDrawn="1"/>
        </p:nvSpPr>
        <p:spPr>
          <a:xfrm>
            <a:off x="8776335" y="401955"/>
            <a:ext cx="3297555" cy="862330"/>
          </a:xfrm>
          <a:prstGeom prst="rect">
            <a:avLst/>
          </a:prstGeom>
          <a:noFill/>
        </p:spPr>
        <p:txBody>
          <a:bodyPr wrap="square" rtlCol="0">
            <a:spAutoFit/>
            <a:scene3d>
              <a:camera prst="orthographicFront"/>
              <a:lightRig rig="threePt" dir="t"/>
            </a:scene3d>
            <a:sp3d contourW="12700"/>
          </a:bodyPr>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rPr>
              <a:t>CONTENT</a:t>
            </a:r>
            <a:endPar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showMasterSp="0">
  <p:cSld name="4_标题幻灯片">
    <p:bg>
      <p:bgRef idx="1001">
        <a:schemeClr val="bg1"/>
      </p:bgRef>
    </p:bg>
    <p:spTree>
      <p:nvGrpSpPr>
        <p:cNvPr id="1" name=""/>
        <p:cNvGrpSpPr/>
        <p:nvPr/>
      </p:nvGrpSpPr>
      <p:grpSpPr>
        <a:xfrm>
          <a:off x="0" y="0"/>
          <a:ext cx="0" cy="0"/>
          <a:chOff x="0" y="0"/>
          <a:chExt cx="0" cy="0"/>
        </a:xfrm>
      </p:grpSpPr>
      <p:sp>
        <p:nvSpPr>
          <p:cNvPr id="6" name="文本框 5"/>
          <p:cNvSpPr txBox="1"/>
          <p:nvPr userDrawn="1"/>
        </p:nvSpPr>
        <p:spPr>
          <a:xfrm>
            <a:off x="8776335" y="401955"/>
            <a:ext cx="3297555" cy="862330"/>
          </a:xfrm>
          <a:prstGeom prst="rect">
            <a:avLst/>
          </a:prstGeom>
          <a:noFill/>
        </p:spPr>
        <p:txBody>
          <a:bodyPr wrap="square" rtlCol="0">
            <a:spAutoFit/>
            <a:scene3d>
              <a:camera prst="orthographicFront"/>
              <a:lightRig rig="threePt" dir="t"/>
            </a:scene3d>
            <a:sp3d contourW="12700"/>
          </a:bodyPr>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rPr>
              <a:t>CONTENT</a:t>
            </a:r>
            <a:endPar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4" name="矩形 3"/>
          <p:cNvSpPr/>
          <p:nvPr userDrawn="1"/>
        </p:nvSpPr>
        <p:spPr>
          <a:xfrm>
            <a:off x="8134110" y="6545425"/>
            <a:ext cx="966254" cy="230832"/>
          </a:xfrm>
          <a:prstGeom prst="rect">
            <a:avLst/>
          </a:prstGeom>
        </p:spPr>
        <p:txBody>
          <a:bodyPr wrap="square">
            <a:spAutoFit/>
          </a:bodyPr>
          <a:lstStyle/>
          <a:p>
            <a:pPr defTabSz="914400"/>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模板下载：</a:t>
            </a:r>
            <a:r>
              <a:rPr lang="en-US" altLang="zh-CN" sz="100" dirty="0">
                <a:solidFill>
                  <a:prstClr val="white"/>
                </a:solidFill>
                <a:ea typeface="宋体" panose="02010600030101010101" pitchFamily="2" charset="-122"/>
              </a:rPr>
              <a:t>www.1ppt.com/moban/          </a:t>
            </a:r>
            <a:r>
              <a:rPr lang="zh-CN" altLang="en-US" sz="100" dirty="0">
                <a:solidFill>
                  <a:prstClr val="white"/>
                </a:solidFill>
                <a:ea typeface="宋体" panose="02010600030101010101" pitchFamily="2" charset="-122"/>
              </a:rPr>
              <a:t>行业</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www.1ppt.com/hangye/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节日</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www.1ppt.com/jieri/          PPT</a:t>
            </a:r>
            <a:r>
              <a:rPr lang="zh-CN" altLang="en-US" sz="100" dirty="0">
                <a:solidFill>
                  <a:prstClr val="white"/>
                </a:solidFill>
                <a:ea typeface="宋体" panose="02010600030101010101" pitchFamily="2" charset="-122"/>
              </a:rPr>
              <a:t>素材：</a:t>
            </a:r>
            <a:r>
              <a:rPr lang="en-US" altLang="zh-CN" sz="100" dirty="0">
                <a:solidFill>
                  <a:prstClr val="white"/>
                </a:solidFill>
                <a:ea typeface="宋体" panose="02010600030101010101" pitchFamily="2" charset="-122"/>
              </a:rPr>
              <a:t>www.1ppt.com/sucai/</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背景图片：</a:t>
            </a:r>
            <a:r>
              <a:rPr lang="en-US" altLang="zh-CN" sz="100" dirty="0">
                <a:solidFill>
                  <a:prstClr val="white"/>
                </a:solidFill>
                <a:ea typeface="宋体" panose="02010600030101010101" pitchFamily="2" charset="-122"/>
              </a:rPr>
              <a:t>www.1ppt.com/beijing/        PPT</a:t>
            </a:r>
            <a:r>
              <a:rPr lang="zh-CN" altLang="en-US" sz="100" dirty="0">
                <a:solidFill>
                  <a:prstClr val="white"/>
                </a:solidFill>
                <a:ea typeface="宋体" panose="02010600030101010101" pitchFamily="2" charset="-122"/>
              </a:rPr>
              <a:t>图表：</a:t>
            </a:r>
            <a:r>
              <a:rPr lang="en-US" altLang="zh-CN" sz="100" dirty="0">
                <a:solidFill>
                  <a:prstClr val="white"/>
                </a:solidFill>
                <a:ea typeface="宋体" panose="02010600030101010101" pitchFamily="2" charset="-122"/>
              </a:rPr>
              <a:t>www.1ppt.com/tubiao/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精美</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下载：</a:t>
            </a:r>
            <a:r>
              <a:rPr lang="en-US" altLang="zh-CN" sz="100" dirty="0">
                <a:solidFill>
                  <a:prstClr val="white"/>
                </a:solidFill>
                <a:ea typeface="宋体" panose="02010600030101010101" pitchFamily="2" charset="-122"/>
              </a:rPr>
              <a:t>www.1ppt.com/xiazai/         PPT</a:t>
            </a:r>
            <a:r>
              <a:rPr lang="zh-CN" altLang="en-US" sz="100" dirty="0">
                <a:solidFill>
                  <a:prstClr val="white"/>
                </a:solidFill>
                <a:ea typeface="宋体" panose="02010600030101010101" pitchFamily="2" charset="-122"/>
              </a:rPr>
              <a:t>教程： </a:t>
            </a:r>
            <a:r>
              <a:rPr lang="en-US" altLang="zh-CN" sz="100" dirty="0">
                <a:solidFill>
                  <a:prstClr val="white"/>
                </a:solidFill>
                <a:ea typeface="宋体" panose="02010600030101010101" pitchFamily="2" charset="-122"/>
              </a:rPr>
              <a:t>www.1ppt.com/powerpoint/      </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课件：</a:t>
            </a:r>
            <a:r>
              <a:rPr lang="en-US" altLang="zh-CN" sz="100" dirty="0">
                <a:solidFill>
                  <a:prstClr val="white"/>
                </a:solidFill>
                <a:ea typeface="宋体" panose="02010600030101010101" pitchFamily="2" charset="-122"/>
              </a:rPr>
              <a:t>www.1ppt.com/kejian/             </a:t>
            </a:r>
            <a:r>
              <a:rPr lang="zh-CN" altLang="en-US" sz="100" dirty="0">
                <a:solidFill>
                  <a:prstClr val="white"/>
                </a:solidFill>
                <a:ea typeface="宋体" panose="02010600030101010101" pitchFamily="2" charset="-122"/>
              </a:rPr>
              <a:t>字体下载：</a:t>
            </a:r>
            <a:r>
              <a:rPr lang="en-US" altLang="zh-CN" sz="100" dirty="0">
                <a:solidFill>
                  <a:prstClr val="white"/>
                </a:solidFill>
                <a:ea typeface="宋体" panose="02010600030101010101" pitchFamily="2" charset="-122"/>
              </a:rPr>
              <a:t>www.1ppt.com/ziti/</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工作总结</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www.1ppt.com/xiazai/zongjie/ </a:t>
            </a:r>
            <a:r>
              <a:rPr lang="zh-CN" altLang="en-US" sz="100" dirty="0">
                <a:solidFill>
                  <a:prstClr val="white"/>
                </a:solidFill>
                <a:ea typeface="宋体" panose="02010600030101010101" pitchFamily="2" charset="-122"/>
              </a:rPr>
              <a:t>工作计划：</a:t>
            </a:r>
            <a:r>
              <a:rPr lang="en-US" altLang="zh-CN" sz="100" dirty="0">
                <a:solidFill>
                  <a:prstClr val="white"/>
                </a:solidFill>
                <a:ea typeface="宋体" panose="02010600030101010101" pitchFamily="2" charset="-122"/>
              </a:rPr>
              <a:t>www.1ppt.com/xiazai/jihua/</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商务</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www.1ppt.com/moban/shangwu/  </a:t>
            </a:r>
            <a:r>
              <a:rPr lang="zh-CN" altLang="en-US" sz="100" dirty="0">
                <a:solidFill>
                  <a:prstClr val="white"/>
                </a:solidFill>
                <a:ea typeface="宋体" panose="02010600030101010101" pitchFamily="2" charset="-122"/>
              </a:rPr>
              <a:t>个人简历</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www.1ppt.com/xiazai/jianli/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毕业答辩</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www.1ppt.com/xiazai/dabian/  </a:t>
            </a:r>
            <a:r>
              <a:rPr lang="zh-CN" altLang="en-US" sz="100" dirty="0">
                <a:solidFill>
                  <a:prstClr val="white"/>
                </a:solidFill>
                <a:ea typeface="宋体" panose="02010600030101010101" pitchFamily="2" charset="-122"/>
              </a:rPr>
              <a:t>工作汇报</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www.1ppt.com/xiazai/huibao/    </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 </a:t>
            </a:r>
            <a:endParaRPr lang="en-US" altLang="zh-CN" sz="100" dirty="0">
              <a:solidFill>
                <a:prstClr val="whit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4" name="Picture 2" descr="http://www.cfmee.cn/img/logo012.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742799" y="323164"/>
            <a:ext cx="2095500" cy="85725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4.png"/><Relationship Id="rId6" Type="http://schemas.openxmlformats.org/officeDocument/2006/relationships/tags" Target="../tags/tag3.xml"/><Relationship Id="rId5" Type="http://schemas.openxmlformats.org/officeDocument/2006/relationships/image" Target="../media/image33.png"/><Relationship Id="rId44" Type="http://schemas.openxmlformats.org/officeDocument/2006/relationships/notesSlide" Target="../notesSlides/notesSlide13.xml"/><Relationship Id="rId43" Type="http://schemas.openxmlformats.org/officeDocument/2006/relationships/slideLayout" Target="../slideLayouts/slideLayout2.xml"/><Relationship Id="rId42" Type="http://schemas.openxmlformats.org/officeDocument/2006/relationships/image" Target="../media/image48.png"/><Relationship Id="rId41" Type="http://schemas.openxmlformats.org/officeDocument/2006/relationships/tags" Target="../tags/tag24.xml"/><Relationship Id="rId40" Type="http://schemas.openxmlformats.org/officeDocument/2006/relationships/image" Target="../media/image47.png"/><Relationship Id="rId4" Type="http://schemas.openxmlformats.org/officeDocument/2006/relationships/tags" Target="../tags/tag2.xml"/><Relationship Id="rId39" Type="http://schemas.openxmlformats.org/officeDocument/2006/relationships/tags" Target="../tags/tag23.xml"/><Relationship Id="rId38" Type="http://schemas.openxmlformats.org/officeDocument/2006/relationships/image" Target="../media/image46.png"/><Relationship Id="rId37" Type="http://schemas.openxmlformats.org/officeDocument/2006/relationships/tags" Target="../tags/tag22.xml"/><Relationship Id="rId36" Type="http://schemas.openxmlformats.org/officeDocument/2006/relationships/image" Target="../media/image45.png"/><Relationship Id="rId35" Type="http://schemas.openxmlformats.org/officeDocument/2006/relationships/tags" Target="../tags/tag21.xml"/><Relationship Id="rId34" Type="http://schemas.openxmlformats.org/officeDocument/2006/relationships/image" Target="../media/image44.png"/><Relationship Id="rId33" Type="http://schemas.openxmlformats.org/officeDocument/2006/relationships/tags" Target="../tags/tag20.xml"/><Relationship Id="rId32" Type="http://schemas.openxmlformats.org/officeDocument/2006/relationships/image" Target="../media/image43.png"/><Relationship Id="rId31" Type="http://schemas.openxmlformats.org/officeDocument/2006/relationships/tags" Target="../tags/tag19.xml"/><Relationship Id="rId30" Type="http://schemas.openxmlformats.org/officeDocument/2006/relationships/tags" Target="../tags/tag18.xml"/><Relationship Id="rId3" Type="http://schemas.openxmlformats.org/officeDocument/2006/relationships/image" Target="../media/image32.jpeg"/><Relationship Id="rId29" Type="http://schemas.openxmlformats.org/officeDocument/2006/relationships/tags" Target="../tags/tag17.xml"/><Relationship Id="rId28" Type="http://schemas.openxmlformats.org/officeDocument/2006/relationships/image" Target="../media/image42.png"/><Relationship Id="rId27" Type="http://schemas.openxmlformats.org/officeDocument/2006/relationships/tags" Target="../tags/tag16.xml"/><Relationship Id="rId26" Type="http://schemas.openxmlformats.org/officeDocument/2006/relationships/image" Target="../media/image41.png"/><Relationship Id="rId25" Type="http://schemas.openxmlformats.org/officeDocument/2006/relationships/tags" Target="../tags/tag15.xml"/><Relationship Id="rId24" Type="http://schemas.openxmlformats.org/officeDocument/2006/relationships/tags" Target="../tags/tag14.xml"/><Relationship Id="rId23" Type="http://schemas.openxmlformats.org/officeDocument/2006/relationships/tags" Target="../tags/tag13.xml"/><Relationship Id="rId22" Type="http://schemas.openxmlformats.org/officeDocument/2006/relationships/image" Target="../media/image40.png"/><Relationship Id="rId21" Type="http://schemas.openxmlformats.org/officeDocument/2006/relationships/tags" Target="../tags/tag12.xml"/><Relationship Id="rId20" Type="http://schemas.openxmlformats.org/officeDocument/2006/relationships/image" Target="../media/image39.png"/><Relationship Id="rId2" Type="http://schemas.openxmlformats.org/officeDocument/2006/relationships/tags" Target="../tags/tag1.xml"/><Relationship Id="rId19" Type="http://schemas.openxmlformats.org/officeDocument/2006/relationships/tags" Target="../tags/tag11.xml"/><Relationship Id="rId18" Type="http://schemas.openxmlformats.org/officeDocument/2006/relationships/image" Target="../media/image38.png"/><Relationship Id="rId17" Type="http://schemas.openxmlformats.org/officeDocument/2006/relationships/tags" Target="../tags/tag10.xml"/><Relationship Id="rId16" Type="http://schemas.openxmlformats.org/officeDocument/2006/relationships/tags" Target="../tags/tag9.xml"/><Relationship Id="rId15" Type="http://schemas.openxmlformats.org/officeDocument/2006/relationships/image" Target="../media/image37.png"/><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image" Target="../media/image36.png"/><Relationship Id="rId11" Type="http://schemas.openxmlformats.org/officeDocument/2006/relationships/tags" Target="../tags/tag6.xml"/><Relationship Id="rId10" Type="http://schemas.openxmlformats.org/officeDocument/2006/relationships/image" Target="../media/image35.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6" Type="http://schemas.openxmlformats.org/officeDocument/2006/relationships/notesSlide" Target="../notesSlides/notesSlide7.xml"/><Relationship Id="rId15" Type="http://schemas.openxmlformats.org/officeDocument/2006/relationships/slideLayout" Target="../slideLayouts/slideLayout2.xml"/><Relationship Id="rId14" Type="http://schemas.openxmlformats.org/officeDocument/2006/relationships/image" Target="../media/image23.svg"/><Relationship Id="rId13" Type="http://schemas.openxmlformats.org/officeDocument/2006/relationships/image" Target="../media/image22.png"/><Relationship Id="rId12" Type="http://schemas.openxmlformats.org/officeDocument/2006/relationships/image" Target="../media/image21.svg"/><Relationship Id="rId11" Type="http://schemas.openxmlformats.org/officeDocument/2006/relationships/image" Target="../media/image20.png"/><Relationship Id="rId10" Type="http://schemas.openxmlformats.org/officeDocument/2006/relationships/image" Target="../media/image19.sv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p:blipFill>
        <p:spPr>
          <a:xfrm>
            <a:off x="-1" y="0"/>
            <a:ext cx="12192000" cy="6858000"/>
          </a:xfrm>
          <a:prstGeom prst="rect">
            <a:avLst/>
          </a:prstGeom>
        </p:spPr>
      </p:pic>
      <p:sp>
        <p:nvSpPr>
          <p:cNvPr id="4" name="三角形 3"/>
          <p:cNvSpPr/>
          <p:nvPr/>
        </p:nvSpPr>
        <p:spPr>
          <a:xfrm rot="10800000">
            <a:off x="9448800" y="0"/>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9554A"/>
              </a:solidFill>
            </a:endParaRPr>
          </a:p>
        </p:txBody>
      </p:sp>
      <p:sp>
        <p:nvSpPr>
          <p:cNvPr id="6" name="任意形状 5"/>
          <p:cNvSpPr/>
          <p:nvPr/>
        </p:nvSpPr>
        <p:spPr>
          <a:xfrm rot="10800000">
            <a:off x="-1" y="-39089"/>
            <a:ext cx="9574308" cy="6897089"/>
          </a:xfrm>
          <a:custGeom>
            <a:avLst/>
            <a:gdLst>
              <a:gd name="connsiteX0" fmla="*/ 4177553 w 4177553"/>
              <a:gd name="connsiteY0" fmla="*/ 3013636 h 3013636"/>
              <a:gd name="connsiteX1" fmla="*/ 2743200 w 4177553"/>
              <a:gd name="connsiteY1" fmla="*/ 3013636 h 3013636"/>
              <a:gd name="connsiteX2" fmla="*/ 0 w 4177553"/>
              <a:gd name="connsiteY2" fmla="*/ 648808 h 3013636"/>
              <a:gd name="connsiteX3" fmla="*/ 0 w 4177553"/>
              <a:gd name="connsiteY3" fmla="*/ 0 h 3013636"/>
              <a:gd name="connsiteX4" fmla="*/ 4177553 w 4177553"/>
              <a:gd name="connsiteY4" fmla="*/ 0 h 3013636"/>
              <a:gd name="connsiteX5" fmla="*/ 4177553 w 4177553"/>
              <a:gd name="connsiteY5" fmla="*/ 3013636 h 3013636"/>
              <a:gd name="connsiteX0-1" fmla="*/ 4183429 w 4183429"/>
              <a:gd name="connsiteY0-2" fmla="*/ 3013636 h 3013636"/>
              <a:gd name="connsiteX1-3" fmla="*/ 2749076 w 4183429"/>
              <a:gd name="connsiteY1-4" fmla="*/ 3013636 h 3013636"/>
              <a:gd name="connsiteX2-5" fmla="*/ 0 w 4183429"/>
              <a:gd name="connsiteY2-6" fmla="*/ 319774 h 3013636"/>
              <a:gd name="connsiteX3-7" fmla="*/ 5876 w 4183429"/>
              <a:gd name="connsiteY3-8" fmla="*/ 0 h 3013636"/>
              <a:gd name="connsiteX4-9" fmla="*/ 4183429 w 4183429"/>
              <a:gd name="connsiteY4-10" fmla="*/ 0 h 3013636"/>
              <a:gd name="connsiteX5-11" fmla="*/ 4183429 w 4183429"/>
              <a:gd name="connsiteY5-12" fmla="*/ 3013636 h 30136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83429" h="3013636">
                <a:moveTo>
                  <a:pt x="4183429" y="3013636"/>
                </a:moveTo>
                <a:lnTo>
                  <a:pt x="2749076" y="3013636"/>
                </a:lnTo>
                <a:lnTo>
                  <a:pt x="0" y="319774"/>
                </a:lnTo>
                <a:lnTo>
                  <a:pt x="5876" y="0"/>
                </a:lnTo>
                <a:lnTo>
                  <a:pt x="4183429" y="0"/>
                </a:lnTo>
                <a:lnTo>
                  <a:pt x="4183429" y="3013636"/>
                </a:lnTo>
                <a:close/>
              </a:path>
            </a:pathLst>
          </a:custGeom>
          <a:solidFill>
            <a:srgbClr val="2E2E3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三角形 2"/>
          <p:cNvSpPr/>
          <p:nvPr/>
        </p:nvSpPr>
        <p:spPr>
          <a:xfrm>
            <a:off x="0" y="4493172"/>
            <a:ext cx="2743200" cy="236482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170940" y="2209165"/>
            <a:ext cx="9424035" cy="219583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zh-CN" altLang="en-US" sz="60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rPr>
              <a:t>中科类</a:t>
            </a:r>
            <a:r>
              <a:rPr kumimoji="0" lang="zh-CN" altLang="en-US" sz="60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rPr>
              <a:t>脑信息安全建设</a:t>
            </a:r>
            <a:br>
              <a:rPr kumimoji="0" lang="zh-CN" altLang="en-US" sz="60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rPr>
            </a:br>
            <a:r>
              <a:rPr kumimoji="0" lang="zh-CN" altLang="en-US" sz="60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rPr>
              <a:t>规划方案</a:t>
            </a:r>
            <a:endParaRPr kumimoji="0" lang="zh-CN" altLang="en-US" sz="60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4752471" y="2464765"/>
            <a:ext cx="2191573" cy="2191573"/>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 name="椭圆 11"/>
          <p:cNvSpPr>
            <a:spLocks noChangeArrowheads="1"/>
          </p:cNvSpPr>
          <p:nvPr/>
        </p:nvSpPr>
        <p:spPr bwMode="auto">
          <a:xfrm>
            <a:off x="6302916" y="2279901"/>
            <a:ext cx="891231" cy="876275"/>
          </a:xfrm>
          <a:prstGeom prst="ellipse">
            <a:avLst/>
          </a:prstGeom>
          <a:solidFill>
            <a:srgbClr val="69A246"/>
          </a:solidFill>
          <a:ln>
            <a:noFill/>
          </a:ln>
        </p:spPr>
        <p:txBody>
          <a:bodyPr lIns="68580" tIns="34290" rIns="68580" bIns="34290" anchor="ctr"/>
          <a:lstStyle/>
          <a:p>
            <a:pPr algn="ctr"/>
            <a:endParaRPr lang="zh-CN" altLang="en-US"/>
          </a:p>
        </p:txBody>
      </p:sp>
      <p:pic>
        <p:nvPicPr>
          <p:cNvPr id="30" name="图片 29"/>
          <p:cNvPicPr>
            <a:picLocks noChangeAspect="1"/>
          </p:cNvPicPr>
          <p:nvPr/>
        </p:nvPicPr>
        <p:blipFill>
          <a:blip r:embed="rId1"/>
          <a:stretch>
            <a:fillRect/>
          </a:stretch>
        </p:blipFill>
        <p:spPr>
          <a:xfrm>
            <a:off x="6587402" y="2501979"/>
            <a:ext cx="322258" cy="432118"/>
          </a:xfrm>
          <a:prstGeom prst="rect">
            <a:avLst/>
          </a:prstGeom>
        </p:spPr>
      </p:pic>
      <p:sp>
        <p:nvSpPr>
          <p:cNvPr id="31" name="矩形 30"/>
          <p:cNvSpPr/>
          <p:nvPr/>
        </p:nvSpPr>
        <p:spPr>
          <a:xfrm>
            <a:off x="7354414" y="2209537"/>
            <a:ext cx="4265177" cy="900246"/>
          </a:xfrm>
          <a:prstGeom prst="rect">
            <a:avLst/>
          </a:prstGeom>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信息资产和员工工作成果全部保存在数据中心，确保数据不泄密、不丢失。</a:t>
            </a:r>
            <a:endParaRPr lang="zh-CN" altLang="en-US" dirty="0">
              <a:latin typeface="微软雅黑" panose="020B0503020204020204" charset="-122"/>
              <a:ea typeface="微软雅黑" panose="020B0503020204020204" charset="-122"/>
            </a:endParaRPr>
          </a:p>
        </p:txBody>
      </p:sp>
      <p:sp>
        <p:nvSpPr>
          <p:cNvPr id="33" name="椭圆 11"/>
          <p:cNvSpPr>
            <a:spLocks noChangeArrowheads="1"/>
          </p:cNvSpPr>
          <p:nvPr/>
        </p:nvSpPr>
        <p:spPr bwMode="auto">
          <a:xfrm>
            <a:off x="6302916" y="3964926"/>
            <a:ext cx="891231" cy="876275"/>
          </a:xfrm>
          <a:prstGeom prst="ellipse">
            <a:avLst/>
          </a:prstGeom>
          <a:solidFill>
            <a:srgbClr val="00B0F0"/>
          </a:solidFill>
          <a:ln>
            <a:noFill/>
          </a:ln>
        </p:spPr>
        <p:txBody>
          <a:bodyPr lIns="68580" tIns="34290" rIns="68580" bIns="34290" anchor="ctr"/>
          <a:lstStyle/>
          <a:p>
            <a:pPr algn="ctr"/>
            <a:endParaRPr lang="zh-CN" altLang="en-US"/>
          </a:p>
        </p:txBody>
      </p:sp>
      <p:sp>
        <p:nvSpPr>
          <p:cNvPr id="34" name="矩形 33"/>
          <p:cNvSpPr/>
          <p:nvPr/>
        </p:nvSpPr>
        <p:spPr>
          <a:xfrm>
            <a:off x="7354414" y="3894562"/>
            <a:ext cx="4265178" cy="874407"/>
          </a:xfrm>
          <a:prstGeom prst="rect">
            <a:avLst/>
          </a:prstGeom>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控制数据访问合规性，文档导出权限可控，导出文档可追溯。</a:t>
            </a:r>
            <a:endParaRPr lang="zh-CN" altLang="en-US" dirty="0">
              <a:latin typeface="微软雅黑" panose="020B0503020204020204" charset="-122"/>
              <a:ea typeface="微软雅黑" panose="020B0503020204020204" charset="-122"/>
            </a:endParaRPr>
          </a:p>
        </p:txBody>
      </p:sp>
      <p:sp>
        <p:nvSpPr>
          <p:cNvPr id="36" name="椭圆 11"/>
          <p:cNvSpPr>
            <a:spLocks noChangeArrowheads="1"/>
          </p:cNvSpPr>
          <p:nvPr/>
        </p:nvSpPr>
        <p:spPr bwMode="auto">
          <a:xfrm>
            <a:off x="4507088" y="3964926"/>
            <a:ext cx="891231" cy="876275"/>
          </a:xfrm>
          <a:prstGeom prst="ellipse">
            <a:avLst/>
          </a:prstGeom>
          <a:solidFill>
            <a:srgbClr val="607695"/>
          </a:solidFill>
          <a:ln>
            <a:noFill/>
          </a:ln>
        </p:spPr>
        <p:txBody>
          <a:bodyPr lIns="68580" tIns="34290" rIns="68580" bIns="34290" anchor="ctr"/>
          <a:lstStyle/>
          <a:p>
            <a:pPr algn="ctr"/>
            <a:endParaRPr lang="zh-CN" altLang="en-US"/>
          </a:p>
        </p:txBody>
      </p:sp>
      <p:sp>
        <p:nvSpPr>
          <p:cNvPr id="37" name="矩形 36"/>
          <p:cNvSpPr/>
          <p:nvPr/>
        </p:nvSpPr>
        <p:spPr>
          <a:xfrm>
            <a:off x="195558" y="3894561"/>
            <a:ext cx="4151261" cy="900246"/>
          </a:xfrm>
          <a:prstGeom prst="rect">
            <a:avLst/>
          </a:prstGeom>
        </p:spPr>
        <p:txBody>
          <a:bodyPr wrap="square">
            <a:spAutoFit/>
          </a:bodyPr>
          <a:lstStyle/>
          <a:p>
            <a:pPr algn="r">
              <a:lnSpc>
                <a:spcPct val="150000"/>
              </a:lnSpc>
            </a:pPr>
            <a:r>
              <a:rPr lang="zh-CN" altLang="en-US" dirty="0">
                <a:latin typeface="微软雅黑" panose="020B0503020204020204" charset="-122"/>
                <a:ea typeface="微软雅黑" panose="020B0503020204020204" charset="-122"/>
              </a:rPr>
              <a:t>终端无数据留存，禁用各类</a:t>
            </a:r>
            <a:r>
              <a:rPr lang="en-US" altLang="zh-CN" dirty="0">
                <a:latin typeface="微软雅黑" panose="020B0503020204020204" charset="-122"/>
                <a:ea typeface="微软雅黑" panose="020B0503020204020204" charset="-122"/>
              </a:rPr>
              <a:t>USB</a:t>
            </a:r>
            <a:r>
              <a:rPr lang="zh-CN" altLang="en-US" dirty="0">
                <a:latin typeface="微软雅黑" panose="020B0503020204020204" charset="-122"/>
                <a:ea typeface="微软雅黑" panose="020B0503020204020204" charset="-122"/>
              </a:rPr>
              <a:t>设备，降低数据盗取和导入病毒的风险。</a:t>
            </a:r>
            <a:endParaRPr lang="zh-CN" altLang="en-US" dirty="0">
              <a:latin typeface="微软雅黑" panose="020B0503020204020204" charset="-122"/>
              <a:ea typeface="微软雅黑" panose="020B0503020204020204" charset="-122"/>
            </a:endParaRPr>
          </a:p>
        </p:txBody>
      </p:sp>
      <p:sp>
        <p:nvSpPr>
          <p:cNvPr id="39" name="椭圆 11"/>
          <p:cNvSpPr>
            <a:spLocks noChangeArrowheads="1"/>
          </p:cNvSpPr>
          <p:nvPr/>
        </p:nvSpPr>
        <p:spPr bwMode="auto">
          <a:xfrm>
            <a:off x="4507088" y="2300291"/>
            <a:ext cx="891231" cy="876275"/>
          </a:xfrm>
          <a:prstGeom prst="ellipse">
            <a:avLst/>
          </a:prstGeom>
          <a:solidFill>
            <a:schemeClr val="accent5">
              <a:lumMod val="75000"/>
            </a:schemeClr>
          </a:solidFill>
          <a:ln>
            <a:noFill/>
          </a:ln>
        </p:spPr>
        <p:txBody>
          <a:bodyPr lIns="68580" tIns="34290" rIns="68580" bIns="34290" anchor="ctr"/>
          <a:lstStyle/>
          <a:p>
            <a:pPr algn="ctr"/>
            <a:endParaRPr lang="zh-CN" altLang="en-US"/>
          </a:p>
        </p:txBody>
      </p:sp>
      <p:sp>
        <p:nvSpPr>
          <p:cNvPr id="40" name="矩形 39"/>
          <p:cNvSpPr/>
          <p:nvPr/>
        </p:nvSpPr>
        <p:spPr>
          <a:xfrm>
            <a:off x="440941" y="2229926"/>
            <a:ext cx="3905878" cy="900246"/>
          </a:xfrm>
          <a:prstGeom prst="rect">
            <a:avLst/>
          </a:prstGeom>
        </p:spPr>
        <p:txBody>
          <a:bodyPr wrap="square">
            <a:spAutoFit/>
          </a:bodyPr>
          <a:lstStyle/>
          <a:p>
            <a:pPr algn="r">
              <a:lnSpc>
                <a:spcPct val="150000"/>
              </a:lnSpc>
            </a:pPr>
            <a:r>
              <a:rPr lang="zh-CN" altLang="en-US" dirty="0">
                <a:latin typeface="微软雅黑" panose="020B0503020204020204" charset="-122"/>
                <a:ea typeface="微软雅黑" panose="020B0503020204020204" charset="-122"/>
              </a:rPr>
              <a:t>虚拟桌面操作系统置于数据中心，集中保护，不会轻易遭受恶意攻击。</a:t>
            </a:r>
            <a:endParaRPr lang="zh-CN" altLang="en-US" dirty="0">
              <a:latin typeface="微软雅黑" panose="020B0503020204020204" charset="-122"/>
              <a:ea typeface="微软雅黑" panose="020B0503020204020204" charset="-122"/>
            </a:endParaRPr>
          </a:p>
        </p:txBody>
      </p:sp>
      <p:pic>
        <p:nvPicPr>
          <p:cNvPr id="42" name="图片 41"/>
          <p:cNvPicPr>
            <a:picLocks noChangeAspect="1"/>
          </p:cNvPicPr>
          <p:nvPr/>
        </p:nvPicPr>
        <p:blipFill>
          <a:blip r:embed="rId2"/>
          <a:stretch>
            <a:fillRect/>
          </a:stretch>
        </p:blipFill>
        <p:spPr>
          <a:xfrm>
            <a:off x="4754730" y="2566419"/>
            <a:ext cx="395946" cy="344018"/>
          </a:xfrm>
          <a:prstGeom prst="rect">
            <a:avLst/>
          </a:prstGeom>
        </p:spPr>
      </p:pic>
      <p:pic>
        <p:nvPicPr>
          <p:cNvPr id="43" name="图片 42"/>
          <p:cNvPicPr>
            <a:picLocks noChangeAspect="1"/>
          </p:cNvPicPr>
          <p:nvPr/>
        </p:nvPicPr>
        <p:blipFill>
          <a:blip r:embed="rId3"/>
          <a:stretch>
            <a:fillRect/>
          </a:stretch>
        </p:blipFill>
        <p:spPr>
          <a:xfrm>
            <a:off x="4752472" y="4202833"/>
            <a:ext cx="400462" cy="400460"/>
          </a:xfrm>
          <a:prstGeom prst="rect">
            <a:avLst/>
          </a:prstGeom>
        </p:spPr>
      </p:pic>
      <p:pic>
        <p:nvPicPr>
          <p:cNvPr id="44" name="图片 43"/>
          <p:cNvPicPr>
            <a:picLocks noChangeAspect="1"/>
          </p:cNvPicPr>
          <p:nvPr/>
        </p:nvPicPr>
        <p:blipFill>
          <a:blip r:embed="rId4"/>
          <a:stretch>
            <a:fillRect/>
          </a:stretch>
        </p:blipFill>
        <p:spPr>
          <a:xfrm>
            <a:off x="6541906" y="4196438"/>
            <a:ext cx="413250" cy="413250"/>
          </a:xfrm>
          <a:prstGeom prst="rect">
            <a:avLst/>
          </a:prstGeom>
        </p:spPr>
      </p:pic>
      <p:grpSp>
        <p:nvGrpSpPr>
          <p:cNvPr id="27" name="组 1"/>
          <p:cNvGrpSpPr/>
          <p:nvPr/>
        </p:nvGrpSpPr>
        <p:grpSpPr>
          <a:xfrm>
            <a:off x="288925" y="147182"/>
            <a:ext cx="7361555" cy="744346"/>
            <a:chOff x="5567083" y="1156447"/>
            <a:chExt cx="7361555" cy="744346"/>
          </a:xfrm>
        </p:grpSpPr>
        <p:sp>
          <p:nvSpPr>
            <p:cNvPr id="32" name="矩形 31"/>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35" name="文本框 34"/>
            <p:cNvSpPr txBox="1"/>
            <p:nvPr/>
          </p:nvSpPr>
          <p:spPr>
            <a:xfrm>
              <a:off x="5799493" y="1328532"/>
              <a:ext cx="712914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rPr>
                <a:t>云</a:t>
              </a:r>
              <a:r>
                <a:rPr lang="zh-CN" altLang="en-US" sz="2000" b="1" spc="300" dirty="0">
                  <a:solidFill>
                    <a:srgbClr val="E9554A"/>
                  </a:solidFill>
                  <a:latin typeface="微软雅黑" panose="020B0503020204020204" charset="-122"/>
                  <a:ea typeface="微软雅黑" panose="020B0503020204020204" charset="-122"/>
                  <a:sym typeface="+mn-lt"/>
                </a:rPr>
                <a:t>桌面</a:t>
              </a:r>
              <a:r>
                <a:rPr lang="en-US" altLang="zh-CN" sz="2000" b="1" spc="300" dirty="0">
                  <a:solidFill>
                    <a:srgbClr val="E9554A"/>
                  </a:solidFill>
                  <a:latin typeface="微软雅黑" panose="020B0503020204020204" charset="-122"/>
                  <a:ea typeface="微软雅黑" panose="020B0503020204020204" charset="-122"/>
                  <a:sym typeface="+mn-lt"/>
                </a:rPr>
                <a:t>-</a:t>
              </a:r>
              <a:r>
                <a:rPr lang="zh-CN" altLang="en-US" sz="2000" b="1" spc="300" dirty="0">
                  <a:solidFill>
                    <a:srgbClr val="E9554A"/>
                  </a:solidFill>
                  <a:latin typeface="微软雅黑" panose="020B0503020204020204" charset="-122"/>
                  <a:ea typeface="微软雅黑" panose="020B0503020204020204" charset="-122"/>
                  <a:sym typeface="+mn-lt"/>
                </a:rPr>
                <a:t>如何保护数据安全？</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8765540" cy="744346"/>
            <a:chOff x="5567083" y="1156447"/>
            <a:chExt cx="8765540"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8533130"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飞连</a:t>
              </a:r>
              <a:r>
                <a:rPr lang="zh-CN" sz="2000" b="1" dirty="0">
                  <a:solidFill>
                    <a:srgbClr val="E9554A"/>
                  </a:solidFill>
                  <a:latin typeface="微软雅黑" panose="020B0503020204020204" charset="-122"/>
                  <a:ea typeface="微软雅黑" panose="020B0503020204020204" charset="-122"/>
                  <a:cs typeface="微软雅黑" panose="020B0503020204020204" charset="-122"/>
                </a:rPr>
                <a:t>身份、行为、终端三维度落地企业安全</a:t>
              </a:r>
              <a:endParaRPr lang="zh-CN" sz="2000" b="1"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p:nvPr/>
        </p:nvSpPr>
        <p:spPr>
          <a:xfrm>
            <a:off x="556895" y="637540"/>
            <a:ext cx="11223625" cy="82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defRPr sz="1400">
                <a:solidFill>
                  <a:schemeClr val="bg2">
                    <a:lumMod val="25000"/>
                  </a:schemeClr>
                </a:solidFill>
                <a:cs typeface="+mn-ea"/>
              </a:defRPr>
            </a:lvl1pPr>
          </a:lstStyle>
          <a:p>
            <a:r>
              <a:rPr dirty="0">
                <a:solidFill>
                  <a:schemeClr val="bg2">
                    <a:lumMod val="10000"/>
                  </a:schemeClr>
                </a:solidFill>
                <a:latin typeface="微软雅黑" panose="020B0503020204020204" charset="-122"/>
                <a:ea typeface="微软雅黑" panose="020B0503020204020204" charset="-122"/>
                <a:cs typeface="微软雅黑" panose="020B0503020204020204" charset="-122"/>
              </a:rPr>
              <a:t>身份、终端、网络动态打通</a:t>
            </a:r>
            <a:r>
              <a:rPr lang="zh-CN" dirty="0">
                <a:solidFill>
                  <a:schemeClr val="bg2">
                    <a:lumMod val="10000"/>
                  </a:schemeClr>
                </a:solidFill>
                <a:latin typeface="微软雅黑" panose="020B0503020204020204" charset="-122"/>
                <a:ea typeface="微软雅黑" panose="020B0503020204020204" charset="-122"/>
                <a:cs typeface="微软雅黑" panose="020B0503020204020204" charset="-122"/>
              </a:rPr>
              <a:t>，</a:t>
            </a:r>
            <a:r>
              <a:rPr dirty="0">
                <a:solidFill>
                  <a:schemeClr val="bg2">
                    <a:lumMod val="10000"/>
                  </a:schemeClr>
                </a:solidFill>
                <a:latin typeface="微软雅黑" panose="020B0503020204020204" charset="-122"/>
                <a:ea typeface="微软雅黑" panose="020B0503020204020204" charset="-122"/>
                <a:cs typeface="微软雅黑" panose="020B0503020204020204" charset="-122"/>
              </a:rPr>
              <a:t>为企业提供身份可信、终端可信的有效准入</a:t>
            </a:r>
            <a:r>
              <a:rPr lang="zh-CN" dirty="0">
                <a:solidFill>
                  <a:schemeClr val="bg2">
                    <a:lumMod val="10000"/>
                  </a:schemeClr>
                </a:solidFill>
                <a:latin typeface="微软雅黑" panose="020B0503020204020204" charset="-122"/>
                <a:ea typeface="微软雅黑" panose="020B0503020204020204" charset="-122"/>
                <a:cs typeface="微软雅黑" panose="020B0503020204020204" charset="-122"/>
              </a:rPr>
              <a:t>，身份、行为、终端三维度落地企业安全及管理制度</a:t>
            </a:r>
            <a:endParaRPr lang="zh-CN"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endParaRPr lang="zh-CN" altLang="en-US" dirty="0">
              <a:effectLst/>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a:off x="2395422" y="4564250"/>
            <a:ext cx="8627572" cy="690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21" name="矩形 20"/>
          <p:cNvSpPr/>
          <p:nvPr/>
        </p:nvSpPr>
        <p:spPr>
          <a:xfrm>
            <a:off x="2400024" y="1401950"/>
            <a:ext cx="5635288" cy="873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22" name="矩形 21"/>
          <p:cNvSpPr/>
          <p:nvPr/>
        </p:nvSpPr>
        <p:spPr>
          <a:xfrm>
            <a:off x="1035728" y="1401950"/>
            <a:ext cx="1202055" cy="3853032"/>
          </a:xfrm>
          <a:prstGeom prst="rect">
            <a:avLst/>
          </a:prstGeom>
          <a:solidFill>
            <a:srgbClr val="005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办公安全</a:t>
            </a:r>
            <a:endParaRPr kumimoji="1" lang="en-US" altLang="zh-CN"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algn="ctr"/>
            <a:r>
              <a:rPr kumimoji="1"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管理能力</a:t>
            </a:r>
            <a:endParaRPr kumimoji="1"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46" name="矩形 45"/>
          <p:cNvSpPr/>
          <p:nvPr/>
        </p:nvSpPr>
        <p:spPr>
          <a:xfrm>
            <a:off x="2608699" y="182603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组织架构</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55" name="矩形 54"/>
          <p:cNvSpPr/>
          <p:nvPr/>
        </p:nvSpPr>
        <p:spPr>
          <a:xfrm>
            <a:off x="3995565" y="1826035"/>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权限管理</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56" name="矩形 55"/>
          <p:cNvSpPr/>
          <p:nvPr/>
        </p:nvSpPr>
        <p:spPr>
          <a:xfrm>
            <a:off x="5411371" y="182603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多因素认证</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57" name="矩形 56"/>
          <p:cNvSpPr/>
          <p:nvPr/>
        </p:nvSpPr>
        <p:spPr>
          <a:xfrm>
            <a:off x="6812706" y="182603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账号安全</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58" name="文本框 57"/>
          <p:cNvSpPr txBox="1"/>
          <p:nvPr/>
        </p:nvSpPr>
        <p:spPr>
          <a:xfrm>
            <a:off x="4803208" y="1445129"/>
            <a:ext cx="902811" cy="307777"/>
          </a:xfrm>
          <a:prstGeom prst="rect">
            <a:avLst/>
          </a:prstGeom>
          <a:noFill/>
        </p:spPr>
        <p:txBody>
          <a:bodyPr wrap="none" rtlCol="0">
            <a:spAutoFit/>
          </a:bodyPr>
          <a:p>
            <a:r>
              <a:rPr kumimoji="1" lang="zh-CN" altLang="en-US" sz="14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身份管理</a:t>
            </a:r>
            <a:endParaRPr kumimoji="1" lang="zh-CN" altLang="en-US" sz="14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59" name="矩形 58"/>
          <p:cNvSpPr/>
          <p:nvPr/>
        </p:nvSpPr>
        <p:spPr>
          <a:xfrm>
            <a:off x="4206600" y="4864597"/>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规则定义</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0" name="矩形 59"/>
          <p:cNvSpPr/>
          <p:nvPr/>
        </p:nvSpPr>
        <p:spPr>
          <a:xfrm>
            <a:off x="5525601" y="4864597"/>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实时监测</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1" name="矩形 60"/>
          <p:cNvSpPr/>
          <p:nvPr/>
        </p:nvSpPr>
        <p:spPr>
          <a:xfrm>
            <a:off x="6803750" y="4864597"/>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动态管理</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2" name="矩形 61"/>
          <p:cNvSpPr/>
          <p:nvPr/>
        </p:nvSpPr>
        <p:spPr>
          <a:xfrm>
            <a:off x="8102325" y="4864597"/>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人性化管理</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3" name="文本框 62"/>
          <p:cNvSpPr txBox="1"/>
          <p:nvPr/>
        </p:nvSpPr>
        <p:spPr>
          <a:xfrm>
            <a:off x="6237409" y="4563567"/>
            <a:ext cx="800219" cy="276999"/>
          </a:xfrm>
          <a:prstGeom prst="rect">
            <a:avLst/>
          </a:prstGeom>
          <a:noFill/>
        </p:spPr>
        <p:txBody>
          <a:bodyPr wrap="none" rtlCol="0">
            <a:spAutoFit/>
          </a:bodyPr>
          <a:p>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动态控制</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nvGrpSpPr>
          <p:cNvPr id="64" name="组合 63"/>
          <p:cNvGrpSpPr/>
          <p:nvPr/>
        </p:nvGrpSpPr>
        <p:grpSpPr>
          <a:xfrm>
            <a:off x="1043664" y="5506298"/>
            <a:ext cx="9983298" cy="480414"/>
            <a:chOff x="442913" y="5467938"/>
            <a:chExt cx="9983298" cy="480414"/>
          </a:xfrm>
        </p:grpSpPr>
        <p:sp>
          <p:nvSpPr>
            <p:cNvPr id="65" name="矩形 64"/>
            <p:cNvSpPr/>
            <p:nvPr/>
          </p:nvSpPr>
          <p:spPr>
            <a:xfrm>
              <a:off x="1798639" y="5467938"/>
              <a:ext cx="8627572" cy="480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6" name="矩形 65"/>
            <p:cNvSpPr/>
            <p:nvPr/>
          </p:nvSpPr>
          <p:spPr>
            <a:xfrm>
              <a:off x="442913" y="5467938"/>
              <a:ext cx="1202055" cy="48041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通用能力</a:t>
              </a:r>
              <a:endParaRPr kumimoji="1"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7" name="矩形 66"/>
            <p:cNvSpPr/>
            <p:nvPr/>
          </p:nvSpPr>
          <p:spPr>
            <a:xfrm>
              <a:off x="4896993" y="553669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en-US" altLang="zh-CN" sz="1050" dirty="0" err="1">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OpenAPI</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8" name="矩形 67"/>
            <p:cNvSpPr/>
            <p:nvPr/>
          </p:nvSpPr>
          <p:spPr>
            <a:xfrm>
              <a:off x="6205347" y="553669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en-US" altLang="zh-CN"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IM BOT </a:t>
              </a: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通知</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69" name="矩形 68"/>
            <p:cNvSpPr/>
            <p:nvPr/>
          </p:nvSpPr>
          <p:spPr>
            <a:xfrm>
              <a:off x="7513701" y="553669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远程协助</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70" name="矩形 69"/>
            <p:cNvSpPr/>
            <p:nvPr/>
          </p:nvSpPr>
          <p:spPr>
            <a:xfrm>
              <a:off x="8822057" y="5536695"/>
              <a:ext cx="1092200"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分级管理</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71" name="矩形 70"/>
            <p:cNvSpPr/>
            <p:nvPr/>
          </p:nvSpPr>
          <p:spPr>
            <a:xfrm>
              <a:off x="2280285" y="5528145"/>
              <a:ext cx="1092200" cy="3600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帮助中心</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72" name="矩形 71"/>
            <p:cNvSpPr/>
            <p:nvPr/>
          </p:nvSpPr>
          <p:spPr>
            <a:xfrm>
              <a:off x="3588639" y="5528145"/>
              <a:ext cx="1092200" cy="3600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网络诊断</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sp>
        <p:nvSpPr>
          <p:cNvPr id="75" name="矩形 74"/>
          <p:cNvSpPr/>
          <p:nvPr/>
        </p:nvSpPr>
        <p:spPr>
          <a:xfrm>
            <a:off x="1039695" y="6183970"/>
            <a:ext cx="9983299" cy="360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400"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Windows / MacOS / Linux / Android / iOS / </a:t>
            </a:r>
            <a:r>
              <a:rPr kumimoji="1" lang="zh-CN" altLang="en-US" sz="1400"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国产化操作系统</a:t>
            </a:r>
            <a:endParaRPr kumimoji="1" lang="en-US" altLang="zh-CN" sz="1400"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nvGrpSpPr>
          <p:cNvPr id="83" name="组合 82"/>
          <p:cNvGrpSpPr/>
          <p:nvPr/>
        </p:nvGrpSpPr>
        <p:grpSpPr>
          <a:xfrm>
            <a:off x="2352432" y="2376791"/>
            <a:ext cx="1508440" cy="2075273"/>
            <a:chOff x="5466691" y="1949071"/>
            <a:chExt cx="1508440" cy="2075273"/>
          </a:xfrm>
        </p:grpSpPr>
        <p:sp>
          <p:nvSpPr>
            <p:cNvPr id="86" name="矩形 85"/>
            <p:cNvSpPr/>
            <p:nvPr/>
          </p:nvSpPr>
          <p:spPr>
            <a:xfrm>
              <a:off x="5534190" y="1949071"/>
              <a:ext cx="1353012" cy="2075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88" name="矩形 87"/>
            <p:cNvSpPr/>
            <p:nvPr/>
          </p:nvSpPr>
          <p:spPr>
            <a:xfrm>
              <a:off x="5680194" y="3431860"/>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应用安全</a:t>
              </a:r>
              <a:endPar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89" name="矩形 88"/>
            <p:cNvSpPr/>
            <p:nvPr/>
          </p:nvSpPr>
          <p:spPr>
            <a:xfrm>
              <a:off x="5706715" y="2931451"/>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应用代理</a:t>
              </a:r>
              <a:endPar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90" name="矩形 89"/>
            <p:cNvSpPr/>
            <p:nvPr/>
          </p:nvSpPr>
          <p:spPr>
            <a:xfrm>
              <a:off x="5681601" y="2400826"/>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单点登录</a:t>
              </a:r>
              <a:endParaRPr lang="zh-CN" altLang="en-US" sz="11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91" name="文本框 90"/>
            <p:cNvSpPr txBox="1"/>
            <p:nvPr/>
          </p:nvSpPr>
          <p:spPr>
            <a:xfrm>
              <a:off x="5466691" y="1988577"/>
              <a:ext cx="1508440" cy="276999"/>
            </a:xfrm>
            <a:prstGeom prst="rect">
              <a:avLst/>
            </a:prstGeom>
            <a:noFill/>
          </p:spPr>
          <p:txBody>
            <a:bodyPr wrap="square" rtlCol="0">
              <a:spAutoFit/>
            </a:bodyPr>
            <a:p>
              <a:pPr algn="ctr"/>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应用管理</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grpSp>
        <p:nvGrpSpPr>
          <p:cNvPr id="108" name="组合 107"/>
          <p:cNvGrpSpPr/>
          <p:nvPr/>
        </p:nvGrpSpPr>
        <p:grpSpPr>
          <a:xfrm>
            <a:off x="5198888" y="2387519"/>
            <a:ext cx="1508440" cy="2075273"/>
            <a:chOff x="5456476" y="1949071"/>
            <a:chExt cx="1508440" cy="2075273"/>
          </a:xfrm>
        </p:grpSpPr>
        <p:sp>
          <p:nvSpPr>
            <p:cNvPr id="109" name="矩形 108"/>
            <p:cNvSpPr/>
            <p:nvPr/>
          </p:nvSpPr>
          <p:spPr>
            <a:xfrm>
              <a:off x="5534190" y="1949071"/>
              <a:ext cx="1353012" cy="2075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1" name="矩形 110"/>
            <p:cNvSpPr/>
            <p:nvPr/>
          </p:nvSpPr>
          <p:spPr>
            <a:xfrm>
              <a:off x="5694875" y="3421132"/>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访问控制</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2" name="矩形 111"/>
            <p:cNvSpPr/>
            <p:nvPr/>
          </p:nvSpPr>
          <p:spPr>
            <a:xfrm>
              <a:off x="5695574" y="2914071"/>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智能选路</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3" name="矩形 112"/>
            <p:cNvSpPr/>
            <p:nvPr/>
          </p:nvSpPr>
          <p:spPr>
            <a:xfrm>
              <a:off x="5695575" y="2375117"/>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一键连接</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4" name="文本框 113"/>
            <p:cNvSpPr txBox="1"/>
            <p:nvPr/>
          </p:nvSpPr>
          <p:spPr>
            <a:xfrm>
              <a:off x="5456476" y="1955477"/>
              <a:ext cx="1508440" cy="253916"/>
            </a:xfrm>
            <a:prstGeom prst="rect">
              <a:avLst/>
            </a:prstGeom>
            <a:noFill/>
          </p:spPr>
          <p:txBody>
            <a:bodyPr wrap="square" rtlCol="0">
              <a:spAutoFit/>
            </a:bodyPr>
            <a:p>
              <a:endParaRPr kumimoji="1" lang="zh-CN" altLang="en-US" sz="105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grpSp>
        <p:nvGrpSpPr>
          <p:cNvPr id="92" name="组合 91"/>
          <p:cNvGrpSpPr/>
          <p:nvPr/>
        </p:nvGrpSpPr>
        <p:grpSpPr>
          <a:xfrm>
            <a:off x="6595630" y="2373689"/>
            <a:ext cx="1508440" cy="2075273"/>
            <a:chOff x="6603566" y="1890827"/>
            <a:chExt cx="1508440" cy="2075273"/>
          </a:xfrm>
        </p:grpSpPr>
        <p:sp>
          <p:nvSpPr>
            <p:cNvPr id="116" name="矩形 115"/>
            <p:cNvSpPr/>
            <p:nvPr/>
          </p:nvSpPr>
          <p:spPr>
            <a:xfrm>
              <a:off x="6690236" y="1890827"/>
              <a:ext cx="1353012" cy="2075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8" name="矩形 117"/>
            <p:cNvSpPr/>
            <p:nvPr/>
          </p:nvSpPr>
          <p:spPr>
            <a:xfrm>
              <a:off x="6848677" y="3376718"/>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哑终端入网</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9" name="矩形 118"/>
            <p:cNvSpPr/>
            <p:nvPr/>
          </p:nvSpPr>
          <p:spPr>
            <a:xfrm>
              <a:off x="6848677" y="2874616"/>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访客入网</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0" name="矩形 119"/>
            <p:cNvSpPr/>
            <p:nvPr/>
          </p:nvSpPr>
          <p:spPr>
            <a:xfrm>
              <a:off x="6862760" y="2342197"/>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员工入网</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1" name="文本框 120"/>
            <p:cNvSpPr txBox="1"/>
            <p:nvPr/>
          </p:nvSpPr>
          <p:spPr>
            <a:xfrm>
              <a:off x="6603566" y="1928542"/>
              <a:ext cx="1508440" cy="276999"/>
            </a:xfrm>
            <a:prstGeom prst="rect">
              <a:avLst/>
            </a:prstGeom>
            <a:noFill/>
          </p:spPr>
          <p:txBody>
            <a:bodyPr wrap="square" rtlCol="0">
              <a:spAutoFit/>
            </a:bodyPr>
            <a:p>
              <a:pPr algn="ctr"/>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办公网准入</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grpSp>
        <p:nvGrpSpPr>
          <p:cNvPr id="122" name="组合 121"/>
          <p:cNvGrpSpPr/>
          <p:nvPr/>
        </p:nvGrpSpPr>
        <p:grpSpPr>
          <a:xfrm>
            <a:off x="3746174" y="2376791"/>
            <a:ext cx="1508440" cy="2075273"/>
            <a:chOff x="5457324" y="1949071"/>
            <a:chExt cx="1508440" cy="2075273"/>
          </a:xfrm>
        </p:grpSpPr>
        <p:sp>
          <p:nvSpPr>
            <p:cNvPr id="123" name="矩形 122"/>
            <p:cNvSpPr/>
            <p:nvPr/>
          </p:nvSpPr>
          <p:spPr>
            <a:xfrm>
              <a:off x="5534190" y="1949071"/>
              <a:ext cx="1353012" cy="2075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5" name="矩形 124"/>
            <p:cNvSpPr/>
            <p:nvPr/>
          </p:nvSpPr>
          <p:spPr>
            <a:xfrm>
              <a:off x="5679099" y="3445612"/>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安全策略</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6" name="矩形 125"/>
            <p:cNvSpPr/>
            <p:nvPr/>
          </p:nvSpPr>
          <p:spPr>
            <a:xfrm>
              <a:off x="5676450" y="2900228"/>
              <a:ext cx="1026171"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流量编排</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7" name="矩形 126"/>
            <p:cNvSpPr/>
            <p:nvPr/>
          </p:nvSpPr>
          <p:spPr>
            <a:xfrm>
              <a:off x="5694658" y="2391967"/>
              <a:ext cx="1007963" cy="342900"/>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自动部署</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8" name="文本框 127"/>
            <p:cNvSpPr txBox="1"/>
            <p:nvPr/>
          </p:nvSpPr>
          <p:spPr>
            <a:xfrm>
              <a:off x="5457324" y="1997436"/>
              <a:ext cx="1508440" cy="276999"/>
            </a:xfrm>
            <a:prstGeom prst="rect">
              <a:avLst/>
            </a:prstGeom>
            <a:noFill/>
          </p:spPr>
          <p:txBody>
            <a:bodyPr wrap="square" rtlCol="0">
              <a:spAutoFit/>
            </a:bodyPr>
            <a:p>
              <a:pPr algn="ctr"/>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办公组网</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sp>
        <p:nvSpPr>
          <p:cNvPr id="129" name="文本框 128"/>
          <p:cNvSpPr txBox="1"/>
          <p:nvPr/>
        </p:nvSpPr>
        <p:spPr>
          <a:xfrm>
            <a:off x="5437287" y="2438352"/>
            <a:ext cx="962123" cy="276999"/>
          </a:xfrm>
          <a:prstGeom prst="rect">
            <a:avLst/>
          </a:prstGeom>
          <a:noFill/>
        </p:spPr>
        <p:txBody>
          <a:bodyPr wrap="none" rtlCol="0">
            <a:spAutoFit/>
          </a:bodyPr>
          <a:p>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互联网接入</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0" name="矩形 129"/>
          <p:cNvSpPr/>
          <p:nvPr/>
        </p:nvSpPr>
        <p:spPr>
          <a:xfrm>
            <a:off x="8207837" y="1423411"/>
            <a:ext cx="2805590" cy="30286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2" name="文本框 131"/>
          <p:cNvSpPr txBox="1"/>
          <p:nvPr/>
        </p:nvSpPr>
        <p:spPr>
          <a:xfrm>
            <a:off x="8982593" y="1497750"/>
            <a:ext cx="1261884" cy="276999"/>
          </a:xfrm>
          <a:prstGeom prst="rect">
            <a:avLst/>
          </a:prstGeom>
          <a:noFill/>
        </p:spPr>
        <p:txBody>
          <a:bodyPr wrap="none" rtlCol="0">
            <a:spAutoFit/>
          </a:bodyPr>
          <a:p>
            <a:r>
              <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终端管理与合规</a:t>
            </a:r>
            <a:endParaRPr kumimoji="1" lang="zh-CN" altLang="en-US" sz="1200" dirty="0">
              <a:solidFill>
                <a:schemeClr val="accent1"/>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4" name="矩形 133"/>
          <p:cNvSpPr/>
          <p:nvPr/>
        </p:nvSpPr>
        <p:spPr>
          <a:xfrm>
            <a:off x="9701218" y="3264008"/>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病毒查杀</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5" name="矩形 134"/>
          <p:cNvSpPr/>
          <p:nvPr/>
        </p:nvSpPr>
        <p:spPr>
          <a:xfrm>
            <a:off x="8436493" y="2025403"/>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资产管理</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9" name="矩形 138"/>
          <p:cNvSpPr/>
          <p:nvPr/>
        </p:nvSpPr>
        <p:spPr>
          <a:xfrm>
            <a:off x="9689508" y="2705324"/>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补丁</a:t>
            </a:r>
            <a:r>
              <a:rPr lang="en-US" altLang="zh-CN"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&amp;</a:t>
            </a: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基线</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40" name="矩形 139"/>
          <p:cNvSpPr/>
          <p:nvPr/>
        </p:nvSpPr>
        <p:spPr>
          <a:xfrm>
            <a:off x="8446771" y="2705324"/>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终端基线</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41" name="矩形 140"/>
          <p:cNvSpPr/>
          <p:nvPr/>
        </p:nvSpPr>
        <p:spPr>
          <a:xfrm>
            <a:off x="9701218" y="1869058"/>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硬件资产</a:t>
            </a:r>
            <a:endParaRPr lang="zh-CN" altLang="en-US" sz="100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46" name="矩形 145"/>
          <p:cNvSpPr/>
          <p:nvPr/>
        </p:nvSpPr>
        <p:spPr>
          <a:xfrm>
            <a:off x="9701218" y="2233111"/>
            <a:ext cx="1092200" cy="287772"/>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软件资产</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cxnSp>
        <p:nvCxnSpPr>
          <p:cNvPr id="93" name="直线连接符 12"/>
          <p:cNvCxnSpPr/>
          <p:nvPr/>
        </p:nvCxnSpPr>
        <p:spPr>
          <a:xfrm>
            <a:off x="8436493" y="2622083"/>
            <a:ext cx="2345215"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94" name="直线连接符 13"/>
          <p:cNvCxnSpPr/>
          <p:nvPr/>
        </p:nvCxnSpPr>
        <p:spPr>
          <a:xfrm>
            <a:off x="8436493" y="3156465"/>
            <a:ext cx="2345215"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8430785" y="3634312"/>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终端安全</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96" name="矩形 95"/>
          <p:cNvSpPr/>
          <p:nvPr/>
        </p:nvSpPr>
        <p:spPr>
          <a:xfrm>
            <a:off x="9701218" y="3673855"/>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数据防泄漏</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97" name="矩形 96"/>
          <p:cNvSpPr/>
          <p:nvPr/>
        </p:nvSpPr>
        <p:spPr>
          <a:xfrm>
            <a:off x="9698377" y="4072069"/>
            <a:ext cx="1092200" cy="287064"/>
          </a:xfrm>
          <a:prstGeom prst="rect">
            <a:avLst/>
          </a:prstGeom>
          <a:solidFill>
            <a:schemeClr val="bg1"/>
          </a:soli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rtlCol="0" anchor="ctr"/>
          <a:p>
            <a:pPr algn="ctr"/>
            <a:r>
              <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终端管控</a:t>
            </a:r>
            <a:r>
              <a:rPr lang="en-US" altLang="zh-CN"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MDM</a:t>
            </a:r>
            <a:endParaRPr lang="zh-CN" altLang="en-US" sz="105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8383905" cy="744346"/>
            <a:chOff x="5567083" y="1156447"/>
            <a:chExt cx="838390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815149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飞连</a:t>
              </a:r>
              <a:r>
                <a:rPr lang="zh-CN" sz="2000" b="1" dirty="0">
                  <a:solidFill>
                    <a:srgbClr val="E9554A"/>
                  </a:solidFill>
                  <a:latin typeface="微软雅黑" panose="020B0503020204020204" charset="-122"/>
                  <a:ea typeface="微软雅黑" panose="020B0503020204020204" charset="-122"/>
                  <a:cs typeface="微软雅黑" panose="020B0503020204020204" charset="-122"/>
                </a:rPr>
                <a:t>身份、行为、终端三维度落地企业安全</a:t>
              </a:r>
              <a:endParaRPr lang="zh-CN" sz="2000" b="1"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p:nvPr/>
        </p:nvSpPr>
        <p:spPr>
          <a:xfrm>
            <a:off x="556895" y="637540"/>
            <a:ext cx="11223625" cy="82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defRPr sz="1400">
                <a:solidFill>
                  <a:schemeClr val="bg2">
                    <a:lumMod val="25000"/>
                  </a:schemeClr>
                </a:solidFill>
                <a:cs typeface="+mn-ea"/>
              </a:defRPr>
            </a:lvl1pPr>
          </a:lstStyle>
          <a:p>
            <a:r>
              <a:rPr lang="zh-CN" altLang="en-US" dirty="0">
                <a:solidFill>
                  <a:schemeClr val="bg2">
                    <a:lumMod val="10000"/>
                  </a:schemeClr>
                </a:solidFill>
                <a:latin typeface="微软雅黑" panose="020B0503020204020204" charset="-122"/>
                <a:ea typeface="微软雅黑" panose="020B0503020204020204" charset="-122"/>
                <a:cs typeface="微软雅黑" panose="020B0503020204020204" charset="-122"/>
              </a:rPr>
              <a:t>飞连客户端具备终端安全基线、终端防病毒、</a:t>
            </a:r>
            <a:r>
              <a:rPr lang="en-US" altLang="zh-CN" dirty="0">
                <a:solidFill>
                  <a:schemeClr val="bg2">
                    <a:lumMod val="10000"/>
                  </a:schemeClr>
                </a:solidFill>
                <a:latin typeface="微软雅黑" panose="020B0503020204020204" charset="-122"/>
                <a:ea typeface="微软雅黑" panose="020B0503020204020204" charset="-122"/>
                <a:cs typeface="微软雅黑" panose="020B0503020204020204" charset="-122"/>
              </a:rPr>
              <a:t>VPN</a:t>
            </a:r>
            <a:r>
              <a:rPr lang="zh-CN" altLang="en-US" dirty="0">
                <a:solidFill>
                  <a:schemeClr val="bg2">
                    <a:lumMod val="10000"/>
                  </a:schemeClr>
                </a:solidFill>
                <a:latin typeface="微软雅黑" panose="020B0503020204020204" charset="-122"/>
                <a:ea typeface="微软雅黑" panose="020B0503020204020204" charset="-122"/>
                <a:cs typeface="微软雅黑" panose="020B0503020204020204" charset="-122"/>
              </a:rPr>
              <a:t>可信连接、飞书统一身份认证平台对接等功能。</a:t>
            </a:r>
            <a:r>
              <a:rPr lang="zh-CN" altLang="en-US"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Byte Sans Medium" panose="00000500000000000000" pitchFamily="2" charset="0"/>
              </a:rPr>
              <a:t>管理员可根据企业安全及管理制度要求，通过动态引擎轻量化落地“零信任访问控制”，灵活自定义策略，并根据后台反馈检验制度落地效果、安全规则调优。</a:t>
            </a:r>
            <a:endParaRPr lang="zh-CN" altLang="en-US" dirty="0">
              <a:solidFill>
                <a:schemeClr val="bg2">
                  <a:lumMod val="10000"/>
                </a:schemeClr>
              </a:solidFill>
              <a:latin typeface="微软雅黑" panose="020B0503020204020204" charset="-122"/>
              <a:ea typeface="微软雅黑" panose="020B0503020204020204" charset="-122"/>
              <a:cs typeface="微软雅黑" panose="020B0503020204020204" charset="-122"/>
              <a:sym typeface="Byte Sans Medium" panose="00000500000000000000" pitchFamily="2" charset="0"/>
            </a:endParaRPr>
          </a:p>
          <a:p>
            <a:endParaRPr lang="zh-CN" altLang="en-US" dirty="0">
              <a:effectLst/>
              <a:latin typeface="微软雅黑" panose="020B0503020204020204" charset="-122"/>
              <a:ea typeface="微软雅黑" panose="020B0503020204020204" charset="-122"/>
              <a:cs typeface="微软雅黑" panose="020B0503020204020204" charset="-122"/>
            </a:endParaRPr>
          </a:p>
          <a:p>
            <a:endParaRPr lang="zh-CN" altLang="en-US" dirty="0">
              <a:effectLst/>
              <a:latin typeface="微软雅黑" panose="020B0503020204020204" charset="-122"/>
              <a:ea typeface="微软雅黑" panose="020B0503020204020204" charset="-122"/>
              <a:cs typeface="微软雅黑" panose="020B0503020204020204" charset="-122"/>
            </a:endParaRPr>
          </a:p>
        </p:txBody>
      </p:sp>
      <p:cxnSp>
        <p:nvCxnSpPr>
          <p:cNvPr id="108" name="直接箭头连接符 107"/>
          <p:cNvCxnSpPr/>
          <p:nvPr/>
        </p:nvCxnSpPr>
        <p:spPr>
          <a:xfrm flipV="1">
            <a:off x="5528152" y="3035750"/>
            <a:ext cx="0" cy="161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6668272" y="3009495"/>
            <a:ext cx="0" cy="1651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556967" y="4704314"/>
            <a:ext cx="2582469" cy="1687015"/>
            <a:chOff x="912663" y="4321164"/>
            <a:chExt cx="2582469" cy="1687015"/>
          </a:xfrm>
        </p:grpSpPr>
        <p:sp>
          <p:nvSpPr>
            <p:cNvPr id="111" name="矩形: 圆角 6"/>
            <p:cNvSpPr/>
            <p:nvPr/>
          </p:nvSpPr>
          <p:spPr>
            <a:xfrm>
              <a:off x="912663" y="4321164"/>
              <a:ext cx="2582469" cy="1687015"/>
            </a:xfrm>
            <a:prstGeom prst="roundRect">
              <a:avLst/>
            </a:prstGeom>
            <a:solidFill>
              <a:sysClr val="window" lastClr="FFFFFF"/>
            </a:solidFill>
            <a:ln w="19050" cap="flat" cmpd="sng" algn="ctr">
              <a:solidFill>
                <a:schemeClr val="accent2">
                  <a:lumMod val="20000"/>
                  <a:lumOff val="80000"/>
                  <a:alpha val="50000"/>
                </a:schemeClr>
              </a:solidFill>
              <a:prstDash val="dash"/>
              <a:miter lim="800000"/>
            </a:ln>
            <a:effectLst>
              <a:outerShdw blurRad="406400" dist="203200" dir="5400000" algn="ctr" rotWithShape="0">
                <a:srgbClr val="0E1046">
                  <a:alpha val="15171"/>
                </a:srgbClr>
              </a:outerShdw>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defRPr/>
              </a:pPr>
              <a:endParaRPr kumimoji="0" lang="zh-CN" altLang="en-US" sz="1440" i="0" u="none" strike="noStrike" kern="0" cap="none" spc="0" normalizeH="0" baseline="0" noProof="0" dirty="0">
                <a:ln>
                  <a:noFill/>
                </a:ln>
                <a:solidFill>
                  <a:schemeClr val="bg2">
                    <a:lumMod val="50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pic>
          <p:nvPicPr>
            <p:cNvPr id="112" name="图片 111" descr="卡通人物&#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6946" y="4770416"/>
              <a:ext cx="366689" cy="366689"/>
            </a:xfrm>
            <a:prstGeom prst="rect">
              <a:avLst/>
            </a:prstGeom>
          </p:spPr>
        </p:pic>
        <p:sp>
          <p:nvSpPr>
            <p:cNvPr id="113" name="文本框 112"/>
            <p:cNvSpPr txBox="1"/>
            <p:nvPr/>
          </p:nvSpPr>
          <p:spPr>
            <a:xfrm>
              <a:off x="988249" y="5079657"/>
              <a:ext cx="896399" cy="619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171450" indent="-171450">
                <a:lnSpc>
                  <a:spcPct val="250000"/>
                </a:lnSpc>
                <a:buFont typeface="Wingdings" panose="05000000000000000000" pitchFamily="2" charset="2"/>
                <a:buChar char="l"/>
                <a:defRPr kumimoji="1" sz="1050">
                  <a:solidFill>
                    <a:schemeClr val="bg2">
                      <a:lumMod val="50000"/>
                    </a:schemeClr>
                  </a:solidFill>
                  <a:latin typeface="方正兰亭准黑简体" panose="02000000000000000000" pitchFamily="2" charset="-122"/>
                  <a:ea typeface="方正兰亭准黑简体" panose="020000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lnSpc>
                  <a:spcPct val="150000"/>
                </a:lnSpc>
                <a:buNone/>
              </a:pPr>
              <a:r>
                <a:rPr lang="zh-CN" altLang="en-US" sz="1200" dirty="0">
                  <a:solidFill>
                    <a:schemeClr val="tx2"/>
                  </a:solidFill>
                  <a:latin typeface="Byte Sans Medium" panose="00000500000000000000" pitchFamily="2" charset="0"/>
                  <a:cs typeface="+mn-ea"/>
                  <a:sym typeface="Byte Sans Medium" panose="00000500000000000000" pitchFamily="2" charset="0"/>
                </a:rPr>
                <a:t>用户</a:t>
              </a:r>
              <a:endParaRPr lang="en-US" altLang="zh-CN" sz="1200" dirty="0">
                <a:solidFill>
                  <a:schemeClr val="tx2"/>
                </a:solidFill>
                <a:latin typeface="Byte Sans Medium" panose="00000500000000000000" pitchFamily="2" charset="0"/>
                <a:cs typeface="+mn-ea"/>
                <a:sym typeface="Byte Sans Medium" panose="00000500000000000000" pitchFamily="2" charset="0"/>
              </a:endParaRPr>
            </a:p>
            <a:p>
              <a:pPr marL="0" indent="0" algn="ctr">
                <a:lnSpc>
                  <a:spcPct val="150000"/>
                </a:lnSpc>
                <a:buNone/>
              </a:pPr>
              <a:r>
                <a:rPr lang="zh-CN" altLang="en-US" sz="1200" dirty="0">
                  <a:solidFill>
                    <a:schemeClr val="tx2"/>
                  </a:solidFill>
                  <a:latin typeface="Byte Sans Medium" panose="00000500000000000000" pitchFamily="2" charset="0"/>
                  <a:cs typeface="+mn-ea"/>
                  <a:sym typeface="Byte Sans Medium" panose="00000500000000000000" pitchFamily="2" charset="0"/>
                </a:rPr>
                <a:t>访问业务</a:t>
              </a:r>
              <a:endParaRPr lang="zh-CN" altLang="en-US" sz="1200" dirty="0">
                <a:solidFill>
                  <a:schemeClr val="tx2"/>
                </a:solidFill>
                <a:latin typeface="Byte Sans Medium" panose="00000500000000000000" pitchFamily="2" charset="0"/>
                <a:cs typeface="+mn-ea"/>
                <a:sym typeface="Byte Sans Medium" panose="00000500000000000000" pitchFamily="2" charset="0"/>
              </a:endParaRPr>
            </a:p>
          </p:txBody>
        </p:sp>
        <p:sp>
          <p:nvSpPr>
            <p:cNvPr id="114" name="文本框 113"/>
            <p:cNvSpPr txBox="1"/>
            <p:nvPr/>
          </p:nvSpPr>
          <p:spPr>
            <a:xfrm>
              <a:off x="1884972" y="5189451"/>
              <a:ext cx="1417413" cy="43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indent="0">
                <a:lnSpc>
                  <a:spcPct val="250000"/>
                </a:lnSpc>
                <a:buFont typeface="Wingdings" panose="05000000000000000000" pitchFamily="2" charset="2"/>
                <a:buNone/>
                <a:defRPr kumimoji="1" sz="1050">
                  <a:solidFill>
                    <a:schemeClr val="bg2">
                      <a:lumMod val="25000"/>
                    </a:schemeClr>
                  </a:solidFill>
                  <a:latin typeface="方正兰亭准黑简体" panose="02000000000000000000" pitchFamily="2" charset="-122"/>
                  <a:ea typeface="方正兰亭准黑简体" panose="020000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solidFill>
                    <a:schemeClr val="bg2">
                      <a:lumMod val="50000"/>
                    </a:schemeClr>
                  </a:solidFill>
                  <a:latin typeface="Byte Sans Medium" panose="00000500000000000000" pitchFamily="2" charset="0"/>
                  <a:cs typeface="+mn-ea"/>
                  <a:sym typeface="Byte Sans Medium" panose="00000500000000000000" pitchFamily="2" charset="0"/>
                </a:rPr>
                <a:t>公司设备 或 </a:t>
              </a:r>
              <a:r>
                <a:rPr lang="en-US" altLang="zh-CN" dirty="0">
                  <a:solidFill>
                    <a:schemeClr val="bg2">
                      <a:lumMod val="50000"/>
                    </a:schemeClr>
                  </a:solidFill>
                  <a:latin typeface="Byte Sans Medium" panose="00000500000000000000" pitchFamily="2" charset="0"/>
                  <a:cs typeface="+mn-ea"/>
                  <a:sym typeface="Byte Sans Medium" panose="00000500000000000000" pitchFamily="2" charset="0"/>
                </a:rPr>
                <a:t>BYOD</a:t>
              </a:r>
              <a:endParaRPr lang="zh-CN" altLang="en-US" dirty="0">
                <a:solidFill>
                  <a:schemeClr val="bg2">
                    <a:lumMod val="50000"/>
                  </a:schemeClr>
                </a:solidFill>
                <a:latin typeface="Byte Sans Medium" panose="00000500000000000000" pitchFamily="2" charset="0"/>
                <a:cs typeface="+mn-ea"/>
                <a:sym typeface="Byte Sans Medium" panose="00000500000000000000" pitchFamily="2" charset="0"/>
              </a:endParaRPr>
            </a:p>
          </p:txBody>
        </p:sp>
        <p:grpSp>
          <p:nvGrpSpPr>
            <p:cNvPr id="115" name="Group 129"/>
            <p:cNvGrpSpPr/>
            <p:nvPr/>
          </p:nvGrpSpPr>
          <p:grpSpPr>
            <a:xfrm>
              <a:off x="1972003" y="4884984"/>
              <a:ext cx="613457" cy="304843"/>
              <a:chOff x="2728564" y="3943771"/>
              <a:chExt cx="613457" cy="304843"/>
            </a:xfrm>
          </p:grpSpPr>
          <p:sp>
            <p:nvSpPr>
              <p:cNvPr id="116" name="television_130143"/>
              <p:cNvSpPr/>
              <p:nvPr/>
            </p:nvSpPr>
            <p:spPr>
              <a:xfrm>
                <a:off x="2728564" y="3949650"/>
                <a:ext cx="304843" cy="263012"/>
              </a:xfrm>
              <a:custGeom>
                <a:avLst/>
                <a:gdLst>
                  <a:gd name="connsiteX0" fmla="*/ 470014 w 606298"/>
                  <a:gd name="connsiteY0" fmla="*/ 471938 h 523102"/>
                  <a:gd name="connsiteX1" fmla="*/ 453448 w 606298"/>
                  <a:gd name="connsiteY1" fmla="*/ 488480 h 523102"/>
                  <a:gd name="connsiteX2" fmla="*/ 455470 w 606298"/>
                  <a:gd name="connsiteY2" fmla="*/ 495885 h 523102"/>
                  <a:gd name="connsiteX3" fmla="*/ 470014 w 606298"/>
                  <a:gd name="connsiteY3" fmla="*/ 504925 h 523102"/>
                  <a:gd name="connsiteX4" fmla="*/ 484557 w 606298"/>
                  <a:gd name="connsiteY4" fmla="*/ 495885 h 523102"/>
                  <a:gd name="connsiteX5" fmla="*/ 486483 w 606298"/>
                  <a:gd name="connsiteY5" fmla="*/ 488480 h 523102"/>
                  <a:gd name="connsiteX6" fmla="*/ 470014 w 606298"/>
                  <a:gd name="connsiteY6" fmla="*/ 471938 h 523102"/>
                  <a:gd name="connsiteX7" fmla="*/ 381212 w 606298"/>
                  <a:gd name="connsiteY7" fmla="*/ 203804 h 523102"/>
                  <a:gd name="connsiteX8" fmla="*/ 374278 w 606298"/>
                  <a:gd name="connsiteY8" fmla="*/ 210728 h 523102"/>
                  <a:gd name="connsiteX9" fmla="*/ 374278 w 606298"/>
                  <a:gd name="connsiteY9" fmla="*/ 456646 h 523102"/>
                  <a:gd name="connsiteX10" fmla="*/ 565653 w 606298"/>
                  <a:gd name="connsiteY10" fmla="*/ 456646 h 523102"/>
                  <a:gd name="connsiteX11" fmla="*/ 565653 w 606298"/>
                  <a:gd name="connsiteY11" fmla="*/ 210728 h 523102"/>
                  <a:gd name="connsiteX12" fmla="*/ 558719 w 606298"/>
                  <a:gd name="connsiteY12" fmla="*/ 203804 h 523102"/>
                  <a:gd name="connsiteX13" fmla="*/ 381212 w 606298"/>
                  <a:gd name="connsiteY13" fmla="*/ 163218 h 523102"/>
                  <a:gd name="connsiteX14" fmla="*/ 558719 w 606298"/>
                  <a:gd name="connsiteY14" fmla="*/ 163218 h 523102"/>
                  <a:gd name="connsiteX15" fmla="*/ 606298 w 606298"/>
                  <a:gd name="connsiteY15" fmla="*/ 210728 h 523102"/>
                  <a:gd name="connsiteX16" fmla="*/ 606298 w 606298"/>
                  <a:gd name="connsiteY16" fmla="*/ 475592 h 523102"/>
                  <a:gd name="connsiteX17" fmla="*/ 558719 w 606298"/>
                  <a:gd name="connsiteY17" fmla="*/ 523102 h 523102"/>
                  <a:gd name="connsiteX18" fmla="*/ 381212 w 606298"/>
                  <a:gd name="connsiteY18" fmla="*/ 523102 h 523102"/>
                  <a:gd name="connsiteX19" fmla="*/ 333633 w 606298"/>
                  <a:gd name="connsiteY19" fmla="*/ 475592 h 523102"/>
                  <a:gd name="connsiteX20" fmla="*/ 333633 w 606298"/>
                  <a:gd name="connsiteY20" fmla="*/ 210728 h 523102"/>
                  <a:gd name="connsiteX21" fmla="*/ 381212 w 606298"/>
                  <a:gd name="connsiteY21" fmla="*/ 163218 h 523102"/>
                  <a:gd name="connsiteX22" fmla="*/ 43821 w 606298"/>
                  <a:gd name="connsiteY22" fmla="*/ 0 h 523102"/>
                  <a:gd name="connsiteX23" fmla="*/ 452369 w 606298"/>
                  <a:gd name="connsiteY23" fmla="*/ 0 h 523102"/>
                  <a:gd name="connsiteX24" fmla="*/ 496287 w 606298"/>
                  <a:gd name="connsiteY24" fmla="*/ 43855 h 523102"/>
                  <a:gd name="connsiteX25" fmla="*/ 496287 w 606298"/>
                  <a:gd name="connsiteY25" fmla="*/ 122621 h 523102"/>
                  <a:gd name="connsiteX26" fmla="*/ 455644 w 606298"/>
                  <a:gd name="connsiteY26" fmla="*/ 122621 h 523102"/>
                  <a:gd name="connsiteX27" fmla="*/ 455644 w 606298"/>
                  <a:gd name="connsiteY27" fmla="*/ 43855 h 523102"/>
                  <a:gd name="connsiteX28" fmla="*/ 452369 w 606298"/>
                  <a:gd name="connsiteY28" fmla="*/ 40585 h 523102"/>
                  <a:gd name="connsiteX29" fmla="*/ 43821 w 606298"/>
                  <a:gd name="connsiteY29" fmla="*/ 40585 h 523102"/>
                  <a:gd name="connsiteX30" fmla="*/ 40643 w 606298"/>
                  <a:gd name="connsiteY30" fmla="*/ 43855 h 523102"/>
                  <a:gd name="connsiteX31" fmla="*/ 40643 w 606298"/>
                  <a:gd name="connsiteY31" fmla="*/ 320738 h 523102"/>
                  <a:gd name="connsiteX32" fmla="*/ 43821 w 606298"/>
                  <a:gd name="connsiteY32" fmla="*/ 323911 h 523102"/>
                  <a:gd name="connsiteX33" fmla="*/ 292976 w 606298"/>
                  <a:gd name="connsiteY33" fmla="*/ 323911 h 523102"/>
                  <a:gd name="connsiteX34" fmla="*/ 292976 w 606298"/>
                  <a:gd name="connsiteY34" fmla="*/ 344204 h 523102"/>
                  <a:gd name="connsiteX35" fmla="*/ 292976 w 606298"/>
                  <a:gd name="connsiteY35" fmla="*/ 418161 h 523102"/>
                  <a:gd name="connsiteX36" fmla="*/ 292976 w 606298"/>
                  <a:gd name="connsiteY36" fmla="*/ 458746 h 523102"/>
                  <a:gd name="connsiteX37" fmla="*/ 159201 w 606298"/>
                  <a:gd name="connsiteY37" fmla="*/ 458746 h 523102"/>
                  <a:gd name="connsiteX38" fmla="*/ 138879 w 606298"/>
                  <a:gd name="connsiteY38" fmla="*/ 438454 h 523102"/>
                  <a:gd name="connsiteX39" fmla="*/ 159201 w 606298"/>
                  <a:gd name="connsiteY39" fmla="*/ 418161 h 523102"/>
                  <a:gd name="connsiteX40" fmla="*/ 180774 w 606298"/>
                  <a:gd name="connsiteY40" fmla="*/ 418161 h 523102"/>
                  <a:gd name="connsiteX41" fmla="*/ 180774 w 606298"/>
                  <a:gd name="connsiteY41" fmla="*/ 364497 h 523102"/>
                  <a:gd name="connsiteX42" fmla="*/ 43821 w 606298"/>
                  <a:gd name="connsiteY42" fmla="*/ 364497 h 523102"/>
                  <a:gd name="connsiteX43" fmla="*/ 0 w 606298"/>
                  <a:gd name="connsiteY43" fmla="*/ 320738 h 523102"/>
                  <a:gd name="connsiteX44" fmla="*/ 0 w 606298"/>
                  <a:gd name="connsiteY44" fmla="*/ 43855 h 523102"/>
                  <a:gd name="connsiteX45" fmla="*/ 43821 w 606298"/>
                  <a:gd name="connsiteY45" fmla="*/ 0 h 52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298" h="523102">
                    <a:moveTo>
                      <a:pt x="470014" y="471938"/>
                    </a:moveTo>
                    <a:cubicBezTo>
                      <a:pt x="460864" y="471938"/>
                      <a:pt x="453448" y="479343"/>
                      <a:pt x="453448" y="488480"/>
                    </a:cubicBezTo>
                    <a:cubicBezTo>
                      <a:pt x="453448" y="491172"/>
                      <a:pt x="454314" y="493577"/>
                      <a:pt x="455470" y="495885"/>
                    </a:cubicBezTo>
                    <a:cubicBezTo>
                      <a:pt x="458167" y="501175"/>
                      <a:pt x="463561" y="504925"/>
                      <a:pt x="470014" y="504925"/>
                    </a:cubicBezTo>
                    <a:cubicBezTo>
                      <a:pt x="476370" y="504925"/>
                      <a:pt x="481764" y="501175"/>
                      <a:pt x="484557" y="495885"/>
                    </a:cubicBezTo>
                    <a:cubicBezTo>
                      <a:pt x="485713" y="493577"/>
                      <a:pt x="486483" y="491172"/>
                      <a:pt x="486483" y="488480"/>
                    </a:cubicBezTo>
                    <a:cubicBezTo>
                      <a:pt x="486483" y="479343"/>
                      <a:pt x="479067" y="471938"/>
                      <a:pt x="470014" y="471938"/>
                    </a:cubicBezTo>
                    <a:close/>
                    <a:moveTo>
                      <a:pt x="381212" y="203804"/>
                    </a:moveTo>
                    <a:cubicBezTo>
                      <a:pt x="377456" y="203804"/>
                      <a:pt x="374278" y="206881"/>
                      <a:pt x="374278" y="210728"/>
                    </a:cubicBezTo>
                    <a:lnTo>
                      <a:pt x="374278" y="456646"/>
                    </a:lnTo>
                    <a:lnTo>
                      <a:pt x="565653" y="456646"/>
                    </a:lnTo>
                    <a:lnTo>
                      <a:pt x="565653" y="210728"/>
                    </a:lnTo>
                    <a:cubicBezTo>
                      <a:pt x="565653" y="206881"/>
                      <a:pt x="562571" y="203804"/>
                      <a:pt x="558719" y="203804"/>
                    </a:cubicBezTo>
                    <a:close/>
                    <a:moveTo>
                      <a:pt x="381212" y="163218"/>
                    </a:moveTo>
                    <a:lnTo>
                      <a:pt x="558719" y="163218"/>
                    </a:lnTo>
                    <a:cubicBezTo>
                      <a:pt x="585013" y="163218"/>
                      <a:pt x="606298" y="184473"/>
                      <a:pt x="606298" y="210728"/>
                    </a:cubicBezTo>
                    <a:lnTo>
                      <a:pt x="606298" y="475592"/>
                    </a:lnTo>
                    <a:cubicBezTo>
                      <a:pt x="606298" y="501752"/>
                      <a:pt x="585013" y="523102"/>
                      <a:pt x="558719" y="523102"/>
                    </a:cubicBezTo>
                    <a:lnTo>
                      <a:pt x="381212" y="523102"/>
                    </a:lnTo>
                    <a:cubicBezTo>
                      <a:pt x="355015" y="523102"/>
                      <a:pt x="333633" y="501752"/>
                      <a:pt x="333633" y="475592"/>
                    </a:cubicBezTo>
                    <a:lnTo>
                      <a:pt x="333633" y="210728"/>
                    </a:lnTo>
                    <a:cubicBezTo>
                      <a:pt x="333633" y="184473"/>
                      <a:pt x="355015" y="163218"/>
                      <a:pt x="381212" y="163218"/>
                    </a:cubicBezTo>
                    <a:close/>
                    <a:moveTo>
                      <a:pt x="43821" y="0"/>
                    </a:moveTo>
                    <a:lnTo>
                      <a:pt x="452369" y="0"/>
                    </a:lnTo>
                    <a:cubicBezTo>
                      <a:pt x="476543" y="0"/>
                      <a:pt x="496287" y="19715"/>
                      <a:pt x="496287" y="43855"/>
                    </a:cubicBezTo>
                    <a:lnTo>
                      <a:pt x="496287" y="122621"/>
                    </a:lnTo>
                    <a:lnTo>
                      <a:pt x="455644" y="122621"/>
                    </a:lnTo>
                    <a:lnTo>
                      <a:pt x="455644" y="43855"/>
                    </a:lnTo>
                    <a:cubicBezTo>
                      <a:pt x="455644" y="42027"/>
                      <a:pt x="454199" y="40585"/>
                      <a:pt x="452369" y="40585"/>
                    </a:cubicBezTo>
                    <a:lnTo>
                      <a:pt x="43821" y="40585"/>
                    </a:lnTo>
                    <a:cubicBezTo>
                      <a:pt x="42088" y="40585"/>
                      <a:pt x="40643" y="42027"/>
                      <a:pt x="40643" y="43855"/>
                    </a:cubicBezTo>
                    <a:lnTo>
                      <a:pt x="40643" y="320738"/>
                    </a:lnTo>
                    <a:cubicBezTo>
                      <a:pt x="40643" y="322469"/>
                      <a:pt x="42088" y="323911"/>
                      <a:pt x="43821" y="323911"/>
                    </a:cubicBezTo>
                    <a:lnTo>
                      <a:pt x="292976" y="323911"/>
                    </a:lnTo>
                    <a:lnTo>
                      <a:pt x="292976" y="344204"/>
                    </a:lnTo>
                    <a:lnTo>
                      <a:pt x="292976" y="418161"/>
                    </a:lnTo>
                    <a:lnTo>
                      <a:pt x="292976" y="458746"/>
                    </a:lnTo>
                    <a:lnTo>
                      <a:pt x="159201" y="458746"/>
                    </a:lnTo>
                    <a:cubicBezTo>
                      <a:pt x="148029" y="458746"/>
                      <a:pt x="138879" y="449610"/>
                      <a:pt x="138879" y="438454"/>
                    </a:cubicBezTo>
                    <a:cubicBezTo>
                      <a:pt x="138879" y="427201"/>
                      <a:pt x="148029" y="418161"/>
                      <a:pt x="159201" y="418161"/>
                    </a:cubicBezTo>
                    <a:lnTo>
                      <a:pt x="180774" y="418161"/>
                    </a:lnTo>
                    <a:lnTo>
                      <a:pt x="180774" y="364497"/>
                    </a:lnTo>
                    <a:lnTo>
                      <a:pt x="43821" y="364497"/>
                    </a:lnTo>
                    <a:cubicBezTo>
                      <a:pt x="19647" y="364497"/>
                      <a:pt x="0" y="344877"/>
                      <a:pt x="0" y="320738"/>
                    </a:cubicBezTo>
                    <a:lnTo>
                      <a:pt x="0" y="43855"/>
                    </a:lnTo>
                    <a:cubicBezTo>
                      <a:pt x="0" y="19715"/>
                      <a:pt x="19647" y="0"/>
                      <a:pt x="43821"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17" name="television_130143"/>
              <p:cNvSpPr/>
              <p:nvPr/>
            </p:nvSpPr>
            <p:spPr>
              <a:xfrm>
                <a:off x="3162192" y="3943771"/>
                <a:ext cx="179829" cy="304843"/>
              </a:xfrm>
              <a:custGeom>
                <a:avLst/>
                <a:gdLst>
                  <a:gd name="T0" fmla="*/ 6390 w 7552"/>
                  <a:gd name="T1" fmla="*/ 12800 h 12800"/>
                  <a:gd name="T2" fmla="*/ 7552 w 7552"/>
                  <a:gd name="T3" fmla="*/ 11636 h 12800"/>
                  <a:gd name="T4" fmla="*/ 7552 w 7552"/>
                  <a:gd name="T5" fmla="*/ 1164 h 12800"/>
                  <a:gd name="T6" fmla="*/ 6390 w 7552"/>
                  <a:gd name="T7" fmla="*/ 0 h 12800"/>
                  <a:gd name="T8" fmla="*/ 1162 w 7552"/>
                  <a:gd name="T9" fmla="*/ 0 h 12800"/>
                  <a:gd name="T10" fmla="*/ 0 w 7552"/>
                  <a:gd name="T11" fmla="*/ 1164 h 12800"/>
                  <a:gd name="T12" fmla="*/ 0 w 7552"/>
                  <a:gd name="T13" fmla="*/ 11636 h 12800"/>
                  <a:gd name="T14" fmla="*/ 1162 w 7552"/>
                  <a:gd name="T15" fmla="*/ 12800 h 12800"/>
                  <a:gd name="T16" fmla="*/ 6390 w 7552"/>
                  <a:gd name="T17" fmla="*/ 12800 h 12800"/>
                  <a:gd name="T18" fmla="*/ 3776 w 7552"/>
                  <a:gd name="T19" fmla="*/ 12316 h 12800"/>
                  <a:gd name="T20" fmla="*/ 3195 w 7552"/>
                  <a:gd name="T21" fmla="*/ 11735 h 12800"/>
                  <a:gd name="T22" fmla="*/ 3776 w 7552"/>
                  <a:gd name="T23" fmla="*/ 11154 h 12800"/>
                  <a:gd name="T24" fmla="*/ 4357 w 7552"/>
                  <a:gd name="T25" fmla="*/ 11735 h 12800"/>
                  <a:gd name="T26" fmla="*/ 3776 w 7552"/>
                  <a:gd name="T27" fmla="*/ 12316 h 12800"/>
                  <a:gd name="T28" fmla="*/ 2324 w 7552"/>
                  <a:gd name="T29" fmla="*/ 709 h 12800"/>
                  <a:gd name="T30" fmla="*/ 2452 w 7552"/>
                  <a:gd name="T31" fmla="*/ 581 h 12800"/>
                  <a:gd name="T32" fmla="*/ 5099 w 7552"/>
                  <a:gd name="T33" fmla="*/ 581 h 12800"/>
                  <a:gd name="T34" fmla="*/ 5228 w 7552"/>
                  <a:gd name="T35" fmla="*/ 709 h 12800"/>
                  <a:gd name="T36" fmla="*/ 5228 w 7552"/>
                  <a:gd name="T37" fmla="*/ 744 h 12800"/>
                  <a:gd name="T38" fmla="*/ 5100 w 7552"/>
                  <a:gd name="T39" fmla="*/ 872 h 12800"/>
                  <a:gd name="T40" fmla="*/ 2452 w 7552"/>
                  <a:gd name="T41" fmla="*/ 872 h 12800"/>
                  <a:gd name="T42" fmla="*/ 2324 w 7552"/>
                  <a:gd name="T43" fmla="*/ 744 h 12800"/>
                  <a:gd name="T44" fmla="*/ 2324 w 7552"/>
                  <a:gd name="T45" fmla="*/ 709 h 12800"/>
                  <a:gd name="T46" fmla="*/ 581 w 7552"/>
                  <a:gd name="T47" fmla="*/ 1452 h 12800"/>
                  <a:gd name="T48" fmla="*/ 6971 w 7552"/>
                  <a:gd name="T49" fmla="*/ 1452 h 12800"/>
                  <a:gd name="T50" fmla="*/ 6971 w 7552"/>
                  <a:gd name="T51" fmla="*/ 10747 h 12800"/>
                  <a:gd name="T52" fmla="*/ 581 w 7552"/>
                  <a:gd name="T53" fmla="*/ 10747 h 12800"/>
                  <a:gd name="T54" fmla="*/ 581 w 7552"/>
                  <a:gd name="T55" fmla="*/ 145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552" h="12800">
                    <a:moveTo>
                      <a:pt x="6390" y="12800"/>
                    </a:moveTo>
                    <a:cubicBezTo>
                      <a:pt x="6390" y="12800"/>
                      <a:pt x="7552" y="12800"/>
                      <a:pt x="7552" y="11636"/>
                    </a:cubicBezTo>
                    <a:lnTo>
                      <a:pt x="7552" y="1164"/>
                    </a:lnTo>
                    <a:cubicBezTo>
                      <a:pt x="7552" y="0"/>
                      <a:pt x="6390" y="0"/>
                      <a:pt x="6390" y="0"/>
                    </a:cubicBezTo>
                    <a:lnTo>
                      <a:pt x="1162" y="0"/>
                    </a:lnTo>
                    <a:cubicBezTo>
                      <a:pt x="1162" y="0"/>
                      <a:pt x="0" y="0"/>
                      <a:pt x="0" y="1164"/>
                    </a:cubicBezTo>
                    <a:lnTo>
                      <a:pt x="0" y="11636"/>
                    </a:lnTo>
                    <a:cubicBezTo>
                      <a:pt x="0" y="12800"/>
                      <a:pt x="1162" y="12800"/>
                      <a:pt x="1162" y="12800"/>
                    </a:cubicBezTo>
                    <a:lnTo>
                      <a:pt x="6390" y="12800"/>
                    </a:lnTo>
                    <a:close/>
                    <a:moveTo>
                      <a:pt x="3776" y="12316"/>
                    </a:moveTo>
                    <a:cubicBezTo>
                      <a:pt x="3455" y="12316"/>
                      <a:pt x="3195" y="12055"/>
                      <a:pt x="3195" y="11735"/>
                    </a:cubicBezTo>
                    <a:cubicBezTo>
                      <a:pt x="3195" y="11414"/>
                      <a:pt x="3455" y="11154"/>
                      <a:pt x="3776" y="11154"/>
                    </a:cubicBezTo>
                    <a:cubicBezTo>
                      <a:pt x="4097" y="11154"/>
                      <a:pt x="4357" y="11414"/>
                      <a:pt x="4357" y="11735"/>
                    </a:cubicBezTo>
                    <a:cubicBezTo>
                      <a:pt x="4357" y="12055"/>
                      <a:pt x="4097" y="12316"/>
                      <a:pt x="3776" y="12316"/>
                    </a:cubicBezTo>
                    <a:close/>
                    <a:moveTo>
                      <a:pt x="2324" y="709"/>
                    </a:moveTo>
                    <a:cubicBezTo>
                      <a:pt x="2324" y="637"/>
                      <a:pt x="2381" y="581"/>
                      <a:pt x="2452" y="581"/>
                    </a:cubicBezTo>
                    <a:lnTo>
                      <a:pt x="5099" y="581"/>
                    </a:lnTo>
                    <a:cubicBezTo>
                      <a:pt x="5170" y="581"/>
                      <a:pt x="5228" y="638"/>
                      <a:pt x="5228" y="709"/>
                    </a:cubicBezTo>
                    <a:lnTo>
                      <a:pt x="5228" y="744"/>
                    </a:lnTo>
                    <a:cubicBezTo>
                      <a:pt x="5228" y="816"/>
                      <a:pt x="5171" y="872"/>
                      <a:pt x="5100" y="872"/>
                    </a:cubicBezTo>
                    <a:lnTo>
                      <a:pt x="2452" y="872"/>
                    </a:lnTo>
                    <a:cubicBezTo>
                      <a:pt x="2382" y="872"/>
                      <a:pt x="2324" y="814"/>
                      <a:pt x="2324" y="744"/>
                    </a:cubicBezTo>
                    <a:lnTo>
                      <a:pt x="2324" y="709"/>
                    </a:lnTo>
                    <a:close/>
                    <a:moveTo>
                      <a:pt x="581" y="1452"/>
                    </a:moveTo>
                    <a:lnTo>
                      <a:pt x="6971" y="1452"/>
                    </a:lnTo>
                    <a:lnTo>
                      <a:pt x="6971" y="10747"/>
                    </a:lnTo>
                    <a:lnTo>
                      <a:pt x="581" y="10747"/>
                    </a:lnTo>
                    <a:lnTo>
                      <a:pt x="581" y="1452"/>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sp>
          <p:nvSpPr>
            <p:cNvPr id="118" name="television_130143"/>
            <p:cNvSpPr/>
            <p:nvPr/>
          </p:nvSpPr>
          <p:spPr>
            <a:xfrm>
              <a:off x="2711782" y="4886484"/>
              <a:ext cx="304843" cy="217901"/>
            </a:xfrm>
            <a:custGeom>
              <a:avLst/>
              <a:gdLst>
                <a:gd name="T0" fmla="*/ 6496 w 6532"/>
                <a:gd name="T1" fmla="*/ 4027 h 4676"/>
                <a:gd name="T2" fmla="*/ 6205 w 6532"/>
                <a:gd name="T3" fmla="*/ 3671 h 4676"/>
                <a:gd name="T4" fmla="*/ 6133 w 6532"/>
                <a:gd name="T5" fmla="*/ 3467 h 4676"/>
                <a:gd name="T6" fmla="*/ 6133 w 6532"/>
                <a:gd name="T7" fmla="*/ 3131 h 4676"/>
                <a:gd name="T8" fmla="*/ 6133 w 6532"/>
                <a:gd name="T9" fmla="*/ 2916 h 4676"/>
                <a:gd name="T10" fmla="*/ 6133 w 6532"/>
                <a:gd name="T11" fmla="*/ 2295 h 4676"/>
                <a:gd name="T12" fmla="*/ 6133 w 6532"/>
                <a:gd name="T13" fmla="*/ 2295 h 4676"/>
                <a:gd name="T14" fmla="*/ 6133 w 6532"/>
                <a:gd name="T15" fmla="*/ 571 h 4676"/>
                <a:gd name="T16" fmla="*/ 5563 w 6532"/>
                <a:gd name="T17" fmla="*/ 0 h 4676"/>
                <a:gd name="T18" fmla="*/ 3425 w 6532"/>
                <a:gd name="T19" fmla="*/ 0 h 4676"/>
                <a:gd name="T20" fmla="*/ 972 w 6532"/>
                <a:gd name="T21" fmla="*/ 0 h 4676"/>
                <a:gd name="T22" fmla="*/ 401 w 6532"/>
                <a:gd name="T23" fmla="*/ 571 h 4676"/>
                <a:gd name="T24" fmla="*/ 401 w 6532"/>
                <a:gd name="T25" fmla="*/ 2916 h 4676"/>
                <a:gd name="T26" fmla="*/ 401 w 6532"/>
                <a:gd name="T27" fmla="*/ 3041 h 4676"/>
                <a:gd name="T28" fmla="*/ 401 w 6532"/>
                <a:gd name="T29" fmla="*/ 3461 h 4676"/>
                <a:gd name="T30" fmla="*/ 329 w 6532"/>
                <a:gd name="T31" fmla="*/ 3665 h 4676"/>
                <a:gd name="T32" fmla="*/ 35 w 6532"/>
                <a:gd name="T33" fmla="*/ 4027 h 4676"/>
                <a:gd name="T34" fmla="*/ 0 w 6532"/>
                <a:gd name="T35" fmla="*/ 4123 h 4676"/>
                <a:gd name="T36" fmla="*/ 0 w 6532"/>
                <a:gd name="T37" fmla="*/ 4288 h 4676"/>
                <a:gd name="T38" fmla="*/ 388 w 6532"/>
                <a:gd name="T39" fmla="*/ 4676 h 4676"/>
                <a:gd name="T40" fmla="*/ 6144 w 6532"/>
                <a:gd name="T41" fmla="*/ 4676 h 4676"/>
                <a:gd name="T42" fmla="*/ 6532 w 6532"/>
                <a:gd name="T43" fmla="*/ 4288 h 4676"/>
                <a:gd name="T44" fmla="*/ 6532 w 6532"/>
                <a:gd name="T45" fmla="*/ 4123 h 4676"/>
                <a:gd name="T46" fmla="*/ 6496 w 6532"/>
                <a:gd name="T47" fmla="*/ 4027 h 4676"/>
                <a:gd name="T48" fmla="*/ 3885 w 6532"/>
                <a:gd name="T49" fmla="*/ 4111 h 4676"/>
                <a:gd name="T50" fmla="*/ 3688 w 6532"/>
                <a:gd name="T51" fmla="*/ 4308 h 4676"/>
                <a:gd name="T52" fmla="*/ 2844 w 6532"/>
                <a:gd name="T53" fmla="*/ 4308 h 4676"/>
                <a:gd name="T54" fmla="*/ 2647 w 6532"/>
                <a:gd name="T55" fmla="*/ 4111 h 4676"/>
                <a:gd name="T56" fmla="*/ 2647 w 6532"/>
                <a:gd name="T57" fmla="*/ 4068 h 4676"/>
                <a:gd name="T58" fmla="*/ 3884 w 6532"/>
                <a:gd name="T59" fmla="*/ 4068 h 4676"/>
                <a:gd name="T60" fmla="*/ 3884 w 6532"/>
                <a:gd name="T61" fmla="*/ 4111 h 4676"/>
                <a:gd name="T62" fmla="*/ 3885 w 6532"/>
                <a:gd name="T63" fmla="*/ 4111 h 4676"/>
                <a:gd name="T64" fmla="*/ 1120 w 6532"/>
                <a:gd name="T65" fmla="*/ 3499 h 4676"/>
                <a:gd name="T66" fmla="*/ 1120 w 6532"/>
                <a:gd name="T67" fmla="*/ 712 h 4676"/>
                <a:gd name="T68" fmla="*/ 5419 w 6532"/>
                <a:gd name="T69" fmla="*/ 712 h 4676"/>
                <a:gd name="T70" fmla="*/ 5419 w 6532"/>
                <a:gd name="T71" fmla="*/ 3499 h 4676"/>
                <a:gd name="T72" fmla="*/ 1120 w 6532"/>
                <a:gd name="T73" fmla="*/ 3499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32" h="4676">
                  <a:moveTo>
                    <a:pt x="6496" y="4027"/>
                  </a:moveTo>
                  <a:lnTo>
                    <a:pt x="6205" y="3671"/>
                  </a:lnTo>
                  <a:cubicBezTo>
                    <a:pt x="6159" y="3613"/>
                    <a:pt x="6133" y="3541"/>
                    <a:pt x="6133" y="3467"/>
                  </a:cubicBezTo>
                  <a:lnTo>
                    <a:pt x="6133" y="3131"/>
                  </a:lnTo>
                  <a:lnTo>
                    <a:pt x="6133" y="2916"/>
                  </a:lnTo>
                  <a:lnTo>
                    <a:pt x="6133" y="2295"/>
                  </a:lnTo>
                  <a:lnTo>
                    <a:pt x="6133" y="2295"/>
                  </a:lnTo>
                  <a:lnTo>
                    <a:pt x="6133" y="571"/>
                  </a:lnTo>
                  <a:cubicBezTo>
                    <a:pt x="6133" y="255"/>
                    <a:pt x="5877" y="0"/>
                    <a:pt x="5563" y="0"/>
                  </a:cubicBezTo>
                  <a:lnTo>
                    <a:pt x="3425" y="0"/>
                  </a:lnTo>
                  <a:lnTo>
                    <a:pt x="972" y="0"/>
                  </a:lnTo>
                  <a:cubicBezTo>
                    <a:pt x="656" y="0"/>
                    <a:pt x="401" y="256"/>
                    <a:pt x="401" y="571"/>
                  </a:cubicBezTo>
                  <a:lnTo>
                    <a:pt x="401" y="2916"/>
                  </a:lnTo>
                  <a:lnTo>
                    <a:pt x="401" y="3041"/>
                  </a:lnTo>
                  <a:lnTo>
                    <a:pt x="401" y="3461"/>
                  </a:lnTo>
                  <a:cubicBezTo>
                    <a:pt x="401" y="3536"/>
                    <a:pt x="376" y="3607"/>
                    <a:pt x="329" y="3665"/>
                  </a:cubicBezTo>
                  <a:lnTo>
                    <a:pt x="35" y="4027"/>
                  </a:lnTo>
                  <a:cubicBezTo>
                    <a:pt x="12" y="4053"/>
                    <a:pt x="0" y="4088"/>
                    <a:pt x="0" y="4123"/>
                  </a:cubicBezTo>
                  <a:lnTo>
                    <a:pt x="0" y="4288"/>
                  </a:lnTo>
                  <a:cubicBezTo>
                    <a:pt x="0" y="4501"/>
                    <a:pt x="173" y="4676"/>
                    <a:pt x="388" y="4676"/>
                  </a:cubicBezTo>
                  <a:lnTo>
                    <a:pt x="6144" y="4676"/>
                  </a:lnTo>
                  <a:cubicBezTo>
                    <a:pt x="6357" y="4676"/>
                    <a:pt x="6532" y="4503"/>
                    <a:pt x="6532" y="4288"/>
                  </a:cubicBezTo>
                  <a:lnTo>
                    <a:pt x="6532" y="4123"/>
                  </a:lnTo>
                  <a:cubicBezTo>
                    <a:pt x="6531" y="4088"/>
                    <a:pt x="6519" y="4053"/>
                    <a:pt x="6496" y="4027"/>
                  </a:cubicBezTo>
                  <a:close/>
                  <a:moveTo>
                    <a:pt x="3885" y="4111"/>
                  </a:moveTo>
                  <a:cubicBezTo>
                    <a:pt x="3885" y="4220"/>
                    <a:pt x="3797" y="4308"/>
                    <a:pt x="3688" y="4308"/>
                  </a:cubicBezTo>
                  <a:lnTo>
                    <a:pt x="2844" y="4308"/>
                  </a:lnTo>
                  <a:cubicBezTo>
                    <a:pt x="2735" y="4308"/>
                    <a:pt x="2647" y="4220"/>
                    <a:pt x="2647" y="4111"/>
                  </a:cubicBezTo>
                  <a:lnTo>
                    <a:pt x="2647" y="4068"/>
                  </a:lnTo>
                  <a:lnTo>
                    <a:pt x="3884" y="4068"/>
                  </a:lnTo>
                  <a:lnTo>
                    <a:pt x="3884" y="4111"/>
                  </a:lnTo>
                  <a:lnTo>
                    <a:pt x="3885" y="4111"/>
                  </a:lnTo>
                  <a:close/>
                  <a:moveTo>
                    <a:pt x="1120" y="3499"/>
                  </a:moveTo>
                  <a:lnTo>
                    <a:pt x="1120" y="712"/>
                  </a:lnTo>
                  <a:lnTo>
                    <a:pt x="5419" y="712"/>
                  </a:lnTo>
                  <a:lnTo>
                    <a:pt x="5419" y="3499"/>
                  </a:lnTo>
                  <a:lnTo>
                    <a:pt x="1120" y="3499"/>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grpSp>
        <p:nvGrpSpPr>
          <p:cNvPr id="119" name="组合 118"/>
          <p:cNvGrpSpPr/>
          <p:nvPr/>
        </p:nvGrpSpPr>
        <p:grpSpPr>
          <a:xfrm>
            <a:off x="4698456" y="4501175"/>
            <a:ext cx="2729111" cy="1846339"/>
            <a:chOff x="4977103" y="4214351"/>
            <a:chExt cx="2729111" cy="1846339"/>
          </a:xfrm>
        </p:grpSpPr>
        <p:sp>
          <p:nvSpPr>
            <p:cNvPr id="120" name="矩形: 圆角 19"/>
            <p:cNvSpPr/>
            <p:nvPr/>
          </p:nvSpPr>
          <p:spPr>
            <a:xfrm>
              <a:off x="4977103" y="4373675"/>
              <a:ext cx="2729111" cy="1687015"/>
            </a:xfrm>
            <a:prstGeom prst="roundRect">
              <a:avLst/>
            </a:prstGeom>
            <a:solidFill>
              <a:sysClr val="window" lastClr="FFFFFF"/>
            </a:solidFill>
            <a:ln w="19050" cap="flat" cmpd="sng" algn="ctr">
              <a:solidFill>
                <a:schemeClr val="accent2">
                  <a:lumMod val="20000"/>
                  <a:lumOff val="80000"/>
                  <a:alpha val="50000"/>
                </a:schemeClr>
              </a:solidFill>
              <a:prstDash val="dash"/>
              <a:miter lim="800000"/>
            </a:ln>
            <a:effectLst>
              <a:outerShdw blurRad="406400" dist="203200" dir="5400000" algn="ctr" rotWithShape="0">
                <a:srgbClr val="0E1046">
                  <a:alpha val="15171"/>
                </a:srgbClr>
              </a:outerShdw>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defRPr/>
              </a:pPr>
              <a:endParaRPr kumimoji="0" lang="zh-CN" altLang="en-US" sz="1440" i="0" u="none" strike="noStrike" kern="0" cap="none" spc="0" normalizeH="0" baseline="0" noProof="0" dirty="0">
                <a:ln>
                  <a:noFill/>
                </a:ln>
                <a:solidFill>
                  <a:schemeClr val="bg2">
                    <a:lumMod val="50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1" name="文本框 120"/>
            <p:cNvSpPr txBox="1"/>
            <p:nvPr/>
          </p:nvSpPr>
          <p:spPr>
            <a:xfrm>
              <a:off x="5802354" y="4214351"/>
              <a:ext cx="1078609" cy="48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indent="0">
                <a:lnSpc>
                  <a:spcPct val="250000"/>
                </a:lnSpc>
                <a:buFont typeface="Wingdings" panose="05000000000000000000" pitchFamily="2" charset="2"/>
                <a:buNone/>
                <a:defRPr kumimoji="1" sz="1050">
                  <a:solidFill>
                    <a:schemeClr val="bg2">
                      <a:lumMod val="25000"/>
                    </a:schemeClr>
                  </a:solidFill>
                  <a:latin typeface="方正兰亭准黑简体" panose="02000000000000000000" pitchFamily="2" charset="-122"/>
                  <a:ea typeface="方正兰亭准黑简体" panose="020000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200" dirty="0">
                  <a:solidFill>
                    <a:schemeClr val="tx2"/>
                  </a:solidFill>
                  <a:latin typeface="Byte Sans Medium" panose="00000500000000000000" pitchFamily="2" charset="0"/>
                  <a:cs typeface="+mn-ea"/>
                  <a:sym typeface="Byte Sans Medium" panose="00000500000000000000" pitchFamily="2" charset="0"/>
                </a:rPr>
                <a:t>策略执行点</a:t>
              </a:r>
              <a:endParaRPr lang="zh-CN" altLang="en-US" sz="1200" dirty="0">
                <a:solidFill>
                  <a:schemeClr val="tx2"/>
                </a:solidFill>
                <a:latin typeface="Byte Sans Medium" panose="00000500000000000000" pitchFamily="2" charset="0"/>
                <a:cs typeface="+mn-ea"/>
                <a:sym typeface="Byte Sans Medium" panose="00000500000000000000" pitchFamily="2" charset="0"/>
              </a:endParaRPr>
            </a:p>
          </p:txBody>
        </p:sp>
        <p:sp>
          <p:nvSpPr>
            <p:cNvPr id="122" name="矩形 121"/>
            <p:cNvSpPr/>
            <p:nvPr/>
          </p:nvSpPr>
          <p:spPr>
            <a:xfrm>
              <a:off x="5621658" y="5102685"/>
              <a:ext cx="1440000" cy="316816"/>
            </a:xfrm>
            <a:prstGeom prst="rect">
              <a:avLst/>
            </a:prstGeom>
            <a:gradFill>
              <a:gsLst>
                <a:gs pos="0">
                  <a:srgbClr val="D1E5FF">
                    <a:alpha val="19000"/>
                  </a:srgbClr>
                </a:gs>
                <a:gs pos="89000">
                  <a:srgbClr val="1664FF">
                    <a:lumMod val="20000"/>
                    <a:lumOff val="80000"/>
                    <a:alpha val="45000"/>
                  </a:srgbClr>
                </a:gs>
              </a:gsLst>
              <a:lin ang="5400000" scaled="1"/>
            </a:gra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050" i="0" u="none" strike="noStrike" kern="0" cap="none" spc="0" normalizeH="0" baseline="0" noProof="0" dirty="0">
                  <a:ln>
                    <a:noFill/>
                  </a:ln>
                  <a:solidFill>
                    <a:srgbClr val="2B68FF"/>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rPr>
                <a:t>Radius </a:t>
              </a:r>
              <a:r>
                <a:rPr lang="zh-CN" altLang="en-US" sz="1050" kern="0" dirty="0">
                  <a:solidFill>
                    <a:srgbClr val="2B68FF"/>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节点</a:t>
              </a:r>
              <a:endParaRPr kumimoji="0" lang="en-US" altLang="zh-CN" sz="1050" i="0" u="none" strike="noStrike" kern="0" cap="none" spc="0" normalizeH="0" baseline="0" noProof="0" dirty="0">
                <a:ln>
                  <a:noFill/>
                </a:ln>
                <a:solidFill>
                  <a:srgbClr val="2B68FF"/>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grpSp>
        <p:nvGrpSpPr>
          <p:cNvPr id="123" name="组合 122"/>
          <p:cNvGrpSpPr/>
          <p:nvPr/>
        </p:nvGrpSpPr>
        <p:grpSpPr>
          <a:xfrm>
            <a:off x="8465712" y="4501175"/>
            <a:ext cx="3103192" cy="1770604"/>
            <a:chOff x="9245426" y="4307004"/>
            <a:chExt cx="1850812" cy="535875"/>
          </a:xfrm>
        </p:grpSpPr>
        <p:sp>
          <p:nvSpPr>
            <p:cNvPr id="124" name="矩形: 圆角 24"/>
            <p:cNvSpPr/>
            <p:nvPr/>
          </p:nvSpPr>
          <p:spPr>
            <a:xfrm>
              <a:off x="9245426" y="4346131"/>
              <a:ext cx="1850812" cy="496748"/>
            </a:xfrm>
            <a:prstGeom prst="roundRect">
              <a:avLst/>
            </a:prstGeom>
            <a:solidFill>
              <a:sysClr val="window" lastClr="FFFFFF">
                <a:alpha val="78000"/>
              </a:sysClr>
            </a:solidFill>
            <a:ln w="19050" cap="flat" cmpd="sng" algn="ctr">
              <a:solidFill>
                <a:schemeClr val="accent2">
                  <a:lumMod val="20000"/>
                  <a:lumOff val="80000"/>
                  <a:alpha val="50000"/>
                </a:schemeClr>
              </a:solidFill>
              <a:prstDash val="dash"/>
              <a:miter lim="800000"/>
            </a:ln>
            <a:effectLst>
              <a:outerShdw blurRad="406400" dist="203200" dir="5400000" algn="ctr" rotWithShape="0">
                <a:srgbClr val="0E1046">
                  <a:alpha val="15171"/>
                </a:srgbClr>
              </a:outerShdw>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defRPr/>
              </a:pPr>
              <a:endParaRPr kumimoji="0" lang="zh-CN" altLang="en-US" sz="1440" i="0" u="none" strike="noStrike" kern="0" cap="none" spc="0" normalizeH="0" baseline="0" noProof="0" dirty="0">
                <a:ln>
                  <a:noFill/>
                </a:ln>
                <a:solidFill>
                  <a:schemeClr val="bg2">
                    <a:lumMod val="50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25" name="文本框 124"/>
            <p:cNvSpPr txBox="1"/>
            <p:nvPr/>
          </p:nvSpPr>
          <p:spPr>
            <a:xfrm>
              <a:off x="10005793" y="4307004"/>
              <a:ext cx="1059043" cy="14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indent="0">
                <a:lnSpc>
                  <a:spcPct val="250000"/>
                </a:lnSpc>
                <a:buFont typeface="Wingdings" panose="05000000000000000000" pitchFamily="2" charset="2"/>
                <a:buNone/>
                <a:defRPr kumimoji="1" sz="1050">
                  <a:solidFill>
                    <a:schemeClr val="bg2">
                      <a:lumMod val="25000"/>
                    </a:schemeClr>
                  </a:solidFill>
                  <a:latin typeface="方正兰亭准黑简体" panose="02000000000000000000" pitchFamily="2" charset="-122"/>
                  <a:ea typeface="方正兰亭准黑简体" panose="020000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200" dirty="0">
                  <a:solidFill>
                    <a:schemeClr val="tx2"/>
                  </a:solidFill>
                  <a:latin typeface="Byte Sans Medium" panose="00000500000000000000" pitchFamily="2" charset="0"/>
                  <a:cs typeface="+mn-ea"/>
                  <a:sym typeface="Byte Sans Medium" panose="00000500000000000000" pitchFamily="2" charset="0"/>
                </a:rPr>
                <a:t>业务资源</a:t>
              </a:r>
              <a:endParaRPr lang="zh-CN" altLang="en-US" sz="1200" dirty="0">
                <a:solidFill>
                  <a:schemeClr val="tx2"/>
                </a:solidFill>
                <a:latin typeface="Byte Sans Medium" panose="00000500000000000000" pitchFamily="2" charset="0"/>
                <a:cs typeface="+mn-ea"/>
                <a:sym typeface="Byte Sans Medium" panose="00000500000000000000" pitchFamily="2" charset="0"/>
              </a:endParaRPr>
            </a:p>
          </p:txBody>
        </p:sp>
      </p:grpSp>
      <p:cxnSp>
        <p:nvCxnSpPr>
          <p:cNvPr id="126" name="直接箭头连接符 125"/>
          <p:cNvCxnSpPr>
            <a:stCxn id="111" idx="3"/>
            <a:endCxn id="122" idx="1"/>
          </p:cNvCxnSpPr>
          <p:nvPr/>
        </p:nvCxnSpPr>
        <p:spPr>
          <a:xfrm>
            <a:off x="3139440" y="5547995"/>
            <a:ext cx="2203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3554145" y="5094196"/>
            <a:ext cx="849630" cy="414020"/>
          </a:xfrm>
          <a:prstGeom prst="rect">
            <a:avLst/>
          </a:prstGeom>
          <a:noFill/>
        </p:spPr>
        <p:txBody>
          <a:bodyPr wrap="none" rtlCol="0">
            <a:spAutoFit/>
          </a:bodyPr>
          <a:lstStyle/>
          <a:p>
            <a:pPr algn="ctr"/>
            <a:r>
              <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①</a:t>
            </a:r>
            <a:endParaRPr kumimoji="1" lang="en-US" altLang="zh-CN"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algn="ctr"/>
            <a:r>
              <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接入办公网</a:t>
            </a:r>
            <a:endPar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nvGrpSpPr>
          <p:cNvPr id="128" name="组合 127"/>
          <p:cNvGrpSpPr/>
          <p:nvPr/>
        </p:nvGrpSpPr>
        <p:grpSpPr>
          <a:xfrm>
            <a:off x="3759873" y="3521981"/>
            <a:ext cx="4787723" cy="834027"/>
            <a:chOff x="3800331" y="3266593"/>
            <a:chExt cx="4787723" cy="834027"/>
          </a:xfrm>
        </p:grpSpPr>
        <p:sp>
          <p:nvSpPr>
            <p:cNvPr id="129" name="矩形: 圆角 29"/>
            <p:cNvSpPr/>
            <p:nvPr/>
          </p:nvSpPr>
          <p:spPr>
            <a:xfrm>
              <a:off x="3800331" y="3291840"/>
              <a:ext cx="4787723" cy="808780"/>
            </a:xfrm>
            <a:prstGeom prst="roundRect">
              <a:avLst/>
            </a:prstGeom>
            <a:solidFill>
              <a:sysClr val="window" lastClr="FFFFFF"/>
            </a:solidFill>
            <a:ln w="19050" cap="flat" cmpd="sng" algn="ctr">
              <a:solidFill>
                <a:schemeClr val="accent2">
                  <a:lumMod val="20000"/>
                  <a:lumOff val="80000"/>
                  <a:alpha val="50000"/>
                </a:schemeClr>
              </a:solidFill>
              <a:prstDash val="dash"/>
              <a:miter lim="800000"/>
            </a:ln>
            <a:effectLst>
              <a:outerShdw blurRad="406400" dist="203200" dir="5400000" sx="80000" sy="80000" algn="ctr" rotWithShape="0">
                <a:srgbClr val="0E1046">
                  <a:alpha val="15171"/>
                </a:srgbClr>
              </a:outerShdw>
            </a:effectLst>
          </p:spPr>
          <p:txBody>
            <a:bodyPr rtlCol="0" anchor="ctr"/>
            <a:lstStyle/>
            <a:p>
              <a:pPr algn="ctr" defTabSz="731520"/>
              <a:endParaRPr lang="zh-CN" altLang="en-US" sz="1440" kern="0" dirty="0">
                <a:solidFill>
                  <a:schemeClr val="bg2">
                    <a:lumMod val="50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0" name="文本框 129"/>
            <p:cNvSpPr txBox="1"/>
            <p:nvPr/>
          </p:nvSpPr>
          <p:spPr>
            <a:xfrm>
              <a:off x="3980079" y="3736260"/>
              <a:ext cx="2212167" cy="253916"/>
            </a:xfrm>
            <a:prstGeom prst="rect">
              <a:avLst/>
            </a:prstGeom>
            <a:noFill/>
          </p:spPr>
          <p:txBody>
            <a:bodyPr wrap="square" rtlCol="0">
              <a:spAutoFit/>
            </a:bodyPr>
            <a:lstStyle>
              <a:defPPr>
                <a:defRPr lang="zh-CN"/>
              </a:defPPr>
              <a:lvl1pPr algn="ctr">
                <a:defRPr kumimoji="1" sz="1050">
                  <a:solidFill>
                    <a:schemeClr val="tx2"/>
                  </a:solidFill>
                  <a:latin typeface="方正兰亭黑简体" panose="02000000000000000000" pitchFamily="2" charset="-122"/>
                  <a:ea typeface="方正兰亭黑简体" panose="02000000000000000000" pitchFamily="2" charset="-122"/>
                </a:defRPr>
              </a:lvl1pPr>
            </a:lstStyle>
            <a:p>
              <a:r>
                <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②</a:t>
              </a:r>
              <a:r>
                <a:rPr lang="en-US" altLang="zh-CN"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   </a:t>
              </a:r>
              <a:r>
                <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获取访问请求的可信数据</a:t>
              </a:r>
              <a:endParaRPr lang="en-US" altLang="zh-CN"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1" name="文本框 130"/>
            <p:cNvSpPr txBox="1"/>
            <p:nvPr/>
          </p:nvSpPr>
          <p:spPr>
            <a:xfrm>
              <a:off x="5701480" y="3744936"/>
              <a:ext cx="2809992" cy="253916"/>
            </a:xfrm>
            <a:prstGeom prst="rect">
              <a:avLst/>
            </a:prstGeom>
            <a:noFill/>
          </p:spPr>
          <p:txBody>
            <a:bodyPr wrap="square" rtlCol="0">
              <a:spAutoFit/>
            </a:bodyPr>
            <a:lstStyle>
              <a:defPPr>
                <a:defRPr lang="zh-CN"/>
              </a:defPPr>
              <a:lvl1pPr algn="ctr">
                <a:defRPr kumimoji="1" sz="1050">
                  <a:solidFill>
                    <a:schemeClr val="tx2"/>
                  </a:solidFill>
                  <a:latin typeface="方正兰亭黑简体" panose="02000000000000000000" pitchFamily="2" charset="-122"/>
                  <a:ea typeface="方正兰亭黑简体" panose="02000000000000000000" pitchFamily="2" charset="-122"/>
                </a:defRPr>
              </a:lvl1pPr>
            </a:lstStyle>
            <a:p>
              <a:r>
                <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③  综合判定是否允许用户访问</a:t>
              </a:r>
              <a:endParaRPr lang="en-US" altLang="zh-CN"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2" name="文本框 131"/>
            <p:cNvSpPr txBox="1"/>
            <p:nvPr/>
          </p:nvSpPr>
          <p:spPr>
            <a:xfrm>
              <a:off x="5562260" y="3266593"/>
              <a:ext cx="1231107" cy="336887"/>
            </a:xfrm>
            <a:prstGeom prst="rect">
              <a:avLst/>
            </a:prstGeom>
            <a:noFill/>
          </p:spPr>
          <p:txBody>
            <a:bodyPr wrap="none" lIns="0" tIns="0" rIns="0" bIns="0" rtlCol="0">
              <a:spAutoFit/>
            </a:bodyPr>
            <a:lstStyle>
              <a:defPPr>
                <a:defRPr lang="zh-CN"/>
              </a:defPPr>
              <a:lvl1pPr algn="ctr">
                <a:lnSpc>
                  <a:spcPct val="150000"/>
                </a:lnSpc>
                <a:defRPr sz="1600">
                  <a:solidFill>
                    <a:srgbClr val="2B68FF"/>
                  </a:solidFill>
                  <a:latin typeface="FZLanTingHeiS-DB-GB" panose="02000000000000000000" pitchFamily="2" charset="-122"/>
                  <a:ea typeface="FZLanTingHeiS-DB-GB" panose="02000000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rPr>
                <a:t>动态决策引擎</a:t>
              </a:r>
              <a:endParaRPr lang="zh-CN" altLang="en-US" dirty="0">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grpSp>
      <p:cxnSp>
        <p:nvCxnSpPr>
          <p:cNvPr id="133" name="直接箭头连接符 132"/>
          <p:cNvCxnSpPr/>
          <p:nvPr/>
        </p:nvCxnSpPr>
        <p:spPr>
          <a:xfrm>
            <a:off x="7448811" y="5426925"/>
            <a:ext cx="1570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7108439" y="5460857"/>
            <a:ext cx="1741380" cy="414020"/>
          </a:xfrm>
          <a:prstGeom prst="rect">
            <a:avLst/>
          </a:prstGeom>
          <a:noFill/>
        </p:spPr>
        <p:txBody>
          <a:bodyPr wrap="square" rtlCol="0">
            <a:spAutoFit/>
          </a:bodyPr>
          <a:lstStyle/>
          <a:p>
            <a:pPr algn="ctr"/>
            <a:r>
              <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④</a:t>
            </a:r>
            <a:endParaRPr kumimoji="1" lang="en-US" altLang="zh-CN"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algn="ctr"/>
            <a:r>
              <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资源访问</a:t>
            </a:r>
            <a:endParaRPr kumimoji="1" lang="zh-CN" altLang="en-US" sz="105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5" name="矩形 134"/>
          <p:cNvSpPr/>
          <p:nvPr/>
        </p:nvSpPr>
        <p:spPr>
          <a:xfrm>
            <a:off x="9915841" y="5176379"/>
            <a:ext cx="1440000" cy="316816"/>
          </a:xfrm>
          <a:prstGeom prst="rect">
            <a:avLst/>
          </a:prstGeom>
          <a:gradFill>
            <a:gsLst>
              <a:gs pos="0">
                <a:srgbClr val="D1E5FF">
                  <a:alpha val="19000"/>
                </a:srgbClr>
              </a:gs>
              <a:gs pos="89000">
                <a:srgbClr val="1664FF">
                  <a:lumMod val="20000"/>
                  <a:lumOff val="80000"/>
                  <a:alpha val="45000"/>
                </a:srgbClr>
              </a:gs>
            </a:gsLst>
            <a:lin ang="5400000" scaled="1"/>
          </a:gra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algn="ctr"/>
            <a:r>
              <a:rPr lang="zh-CN" altLang="en-US" sz="1050" kern="0" dirty="0">
                <a:solidFill>
                  <a:srgbClr val="2B68FF"/>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普通资源</a:t>
            </a:r>
            <a:endParaRPr lang="en-US" altLang="zh-CN" sz="1050" kern="0" dirty="0">
              <a:solidFill>
                <a:srgbClr val="2B68FF"/>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6" name="矩形 135"/>
          <p:cNvSpPr/>
          <p:nvPr/>
        </p:nvSpPr>
        <p:spPr>
          <a:xfrm>
            <a:off x="9908369" y="5719049"/>
            <a:ext cx="1440000" cy="316816"/>
          </a:xfrm>
          <a:prstGeom prst="rect">
            <a:avLst/>
          </a:prstGeom>
          <a:gradFill>
            <a:gsLst>
              <a:gs pos="0">
                <a:srgbClr val="D1E5FF">
                  <a:alpha val="19000"/>
                </a:srgbClr>
              </a:gs>
              <a:gs pos="89000">
                <a:srgbClr val="1664FF">
                  <a:lumMod val="20000"/>
                  <a:lumOff val="80000"/>
                  <a:alpha val="45000"/>
                </a:srgbClr>
              </a:gs>
            </a:gsLst>
            <a:lin ang="5400000" scaled="1"/>
          </a:gra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algn="ctr"/>
            <a:r>
              <a:rPr lang="zh-CN" altLang="en-US" sz="1050" kern="0" dirty="0">
                <a:solidFill>
                  <a:srgbClr val="2B68FF"/>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核心业务资源</a:t>
            </a:r>
            <a:endParaRPr lang="en-US" altLang="zh-CN" sz="1050" kern="0" dirty="0">
              <a:solidFill>
                <a:srgbClr val="2B68FF"/>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7" name="左中括号 136"/>
          <p:cNvSpPr/>
          <p:nvPr/>
        </p:nvSpPr>
        <p:spPr>
          <a:xfrm>
            <a:off x="8588057" y="4881074"/>
            <a:ext cx="197499" cy="120360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8" name="矩形 137"/>
          <p:cNvSpPr/>
          <p:nvPr/>
        </p:nvSpPr>
        <p:spPr>
          <a:xfrm>
            <a:off x="8685064" y="4769108"/>
            <a:ext cx="768194" cy="180000"/>
          </a:xfrm>
          <a:prstGeom prst="rect">
            <a:avLst/>
          </a:prstGeom>
          <a:solidFill>
            <a:schemeClr val="accent3">
              <a:lumMod val="75000"/>
            </a:schemeClr>
          </a:soli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50" i="0" u="none" strike="noStrike" kern="0" cap="none" spc="0" normalizeH="0" baseline="0" noProof="0" dirty="0">
                <a:ln>
                  <a:noFill/>
                </a:ln>
                <a:solidFill>
                  <a:schemeClr val="bg2">
                    <a:lumMod val="25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rPr>
              <a:t>允许访问</a:t>
            </a:r>
            <a:endParaRPr kumimoji="0" lang="en-US" altLang="zh-CN" sz="1050" i="0" u="none" strike="noStrike" kern="0" cap="none" spc="0" normalizeH="0" baseline="0" noProof="0" dirty="0">
              <a:ln>
                <a:noFill/>
              </a:ln>
              <a:solidFill>
                <a:schemeClr val="bg2">
                  <a:lumMod val="25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39" name="矩形 138"/>
          <p:cNvSpPr/>
          <p:nvPr/>
        </p:nvSpPr>
        <p:spPr>
          <a:xfrm>
            <a:off x="8677042" y="5328246"/>
            <a:ext cx="787860" cy="180000"/>
          </a:xfrm>
          <a:prstGeom prst="rect">
            <a:avLst/>
          </a:prstGeom>
          <a:solidFill>
            <a:srgbClr val="FFFF00"/>
          </a:soli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algn="ctr"/>
            <a:r>
              <a:rPr lang="zh-CN" altLang="en-US" sz="1050" kern="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降级访问</a:t>
            </a:r>
            <a:endParaRPr lang="en-US" altLang="zh-CN" sz="1050" kern="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40" name="矩形 139"/>
          <p:cNvSpPr/>
          <p:nvPr/>
        </p:nvSpPr>
        <p:spPr>
          <a:xfrm>
            <a:off x="8672453" y="5983925"/>
            <a:ext cx="787861" cy="180000"/>
          </a:xfrm>
          <a:prstGeom prst="rect">
            <a:avLst/>
          </a:prstGeom>
          <a:solidFill>
            <a:srgbClr val="FF0000"/>
          </a:solidFill>
          <a:ln w="6350" cap="flat" cmpd="sng" algn="ctr">
            <a:solidFill>
              <a:srgbClr val="1664FF">
                <a:lumMod val="20000"/>
                <a:lumOff val="80000"/>
                <a:alpha val="70000"/>
              </a:srgbClr>
            </a:solidFill>
            <a:prstDash val="solid"/>
            <a:miter lim="800000"/>
          </a:ln>
          <a:effectLst>
            <a:outerShdw blurRad="152400" sx="102000" sy="102000" algn="ctr" rotWithShape="0">
              <a:srgbClr val="1664FF">
                <a:lumMod val="60000"/>
                <a:lumOff val="40000"/>
                <a:alpha val="10000"/>
              </a:srgbClr>
            </a:outerShdw>
          </a:effectLst>
        </p:spPr>
        <p:txBody>
          <a:bodyPr rtlCol="0" anchor="ctr"/>
          <a:lstStyle/>
          <a:p>
            <a:pPr algn="ctr"/>
            <a:r>
              <a:rPr lang="zh-CN" altLang="en-US" sz="1050" kern="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拒绝访问</a:t>
            </a:r>
            <a:endParaRPr lang="en-US" altLang="zh-CN" sz="1050" kern="0" dirty="0">
              <a:solidFill>
                <a:schemeClr val="bg2">
                  <a:lumMod val="25000"/>
                </a:schemeClr>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cxnSp>
        <p:nvCxnSpPr>
          <p:cNvPr id="141" name="直接连接符 140"/>
          <p:cNvCxnSpPr>
            <a:stCxn id="138" idx="3"/>
            <a:endCxn id="136" idx="1"/>
          </p:cNvCxnSpPr>
          <p:nvPr/>
        </p:nvCxnSpPr>
        <p:spPr>
          <a:xfrm>
            <a:off x="9453258" y="4859108"/>
            <a:ext cx="455111" cy="1018349"/>
          </a:xfrm>
          <a:prstGeom prst="line">
            <a:avLst/>
          </a:prstGeom>
        </p:spPr>
        <p:style>
          <a:lnRef idx="1">
            <a:schemeClr val="accent3"/>
          </a:lnRef>
          <a:fillRef idx="0">
            <a:schemeClr val="accent3"/>
          </a:fillRef>
          <a:effectRef idx="0">
            <a:schemeClr val="accent3"/>
          </a:effectRef>
          <a:fontRef idx="minor">
            <a:schemeClr val="tx1"/>
          </a:fontRef>
        </p:style>
      </p:cxnSp>
      <p:cxnSp>
        <p:nvCxnSpPr>
          <p:cNvPr id="142" name="直接连接符 141"/>
          <p:cNvCxnSpPr>
            <a:stCxn id="138" idx="3"/>
            <a:endCxn id="135" idx="1"/>
          </p:cNvCxnSpPr>
          <p:nvPr/>
        </p:nvCxnSpPr>
        <p:spPr>
          <a:xfrm>
            <a:off x="9453258" y="4859108"/>
            <a:ext cx="462583" cy="475679"/>
          </a:xfrm>
          <a:prstGeom prst="line">
            <a:avLst/>
          </a:prstGeom>
        </p:spPr>
        <p:style>
          <a:lnRef idx="1">
            <a:schemeClr val="accent3"/>
          </a:lnRef>
          <a:fillRef idx="0">
            <a:schemeClr val="accent3"/>
          </a:fillRef>
          <a:effectRef idx="0">
            <a:schemeClr val="accent3"/>
          </a:effectRef>
          <a:fontRef idx="minor">
            <a:schemeClr val="tx1"/>
          </a:fontRef>
        </p:style>
      </p:cxnSp>
      <p:cxnSp>
        <p:nvCxnSpPr>
          <p:cNvPr id="143" name="直接连接符 142"/>
          <p:cNvCxnSpPr>
            <a:stCxn id="139" idx="3"/>
            <a:endCxn id="135" idx="1"/>
          </p:cNvCxnSpPr>
          <p:nvPr/>
        </p:nvCxnSpPr>
        <p:spPr>
          <a:xfrm flipV="1">
            <a:off x="9465537" y="5335061"/>
            <a:ext cx="450215" cy="83185"/>
          </a:xfrm>
          <a:prstGeom prst="line">
            <a:avLst/>
          </a:prstGeom>
          <a:ln>
            <a:solidFill>
              <a:srgbClr val="FFC000"/>
            </a:solidFill>
          </a:ln>
        </p:spPr>
        <p:style>
          <a:lnRef idx="1">
            <a:schemeClr val="accent3"/>
          </a:lnRef>
          <a:fillRef idx="0">
            <a:schemeClr val="accent3"/>
          </a:fillRef>
          <a:effectRef idx="0">
            <a:schemeClr val="accent3"/>
          </a:effectRef>
          <a:fontRef idx="minor">
            <a:schemeClr val="tx1"/>
          </a:fontRef>
        </p:style>
      </p:cxnSp>
      <p:sp>
        <p:nvSpPr>
          <p:cNvPr id="144" name="矩形: 圆角 47"/>
          <p:cNvSpPr/>
          <p:nvPr/>
        </p:nvSpPr>
        <p:spPr>
          <a:xfrm>
            <a:off x="632460" y="1711960"/>
            <a:ext cx="11022965" cy="1323340"/>
          </a:xfrm>
          <a:prstGeom prst="roundRect">
            <a:avLst/>
          </a:prstGeom>
          <a:solidFill>
            <a:sysClr val="window" lastClr="FFFFFF"/>
          </a:solidFill>
          <a:ln w="19050" cap="flat" cmpd="sng" algn="ctr">
            <a:solidFill>
              <a:schemeClr val="accent2">
                <a:lumMod val="20000"/>
                <a:lumOff val="80000"/>
                <a:alpha val="50000"/>
              </a:schemeClr>
            </a:solidFill>
            <a:prstDash val="dash"/>
            <a:miter lim="800000"/>
          </a:ln>
          <a:effectLst>
            <a:outerShdw blurRad="406400" dist="203200" dir="5400000" sx="80000" sy="80000" algn="ctr" rotWithShape="0">
              <a:srgbClr val="0E1046">
                <a:alpha val="15171"/>
              </a:srgbClr>
            </a:outerShdw>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defRPr/>
            </a:pPr>
            <a:endParaRPr kumimoji="0" lang="zh-CN" altLang="en-US" sz="1440" i="0" u="none" strike="noStrike" kern="0" cap="none" spc="0" normalizeH="0" baseline="0" noProof="0" dirty="0">
              <a:ln>
                <a:noFill/>
              </a:ln>
              <a:solidFill>
                <a:schemeClr val="bg2">
                  <a:lumMod val="50000"/>
                </a:schemeClr>
              </a:solidFill>
              <a:effectLst/>
              <a:uLnTx/>
              <a:uFillTx/>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
        <p:nvSpPr>
          <p:cNvPr id="145" name="文本框 144"/>
          <p:cNvSpPr txBox="1"/>
          <p:nvPr/>
        </p:nvSpPr>
        <p:spPr>
          <a:xfrm>
            <a:off x="1849381" y="1833448"/>
            <a:ext cx="1097280" cy="368300"/>
          </a:xfrm>
          <a:prstGeom prst="rect">
            <a:avLst/>
          </a:prstGeom>
          <a:noFill/>
        </p:spPr>
        <p:txBody>
          <a:bodyPr wrap="none" rtlCol="0">
            <a:spAutoFit/>
          </a:bodyPr>
          <a:lstStyle/>
          <a:p>
            <a:r>
              <a:rPr lang="zh-CN" altLang="en-US" dirty="0">
                <a:solidFill>
                  <a:srgbClr val="1664FF"/>
                </a:solidFill>
              </a:rPr>
              <a:t>终端基线</a:t>
            </a:r>
            <a:endParaRPr lang="zh-CN" altLang="en-US" dirty="0">
              <a:solidFill>
                <a:srgbClr val="1664FF"/>
              </a:solidFill>
            </a:endParaRPr>
          </a:p>
        </p:txBody>
      </p:sp>
      <p:sp>
        <p:nvSpPr>
          <p:cNvPr id="146" name="文本框 145"/>
          <p:cNvSpPr txBox="1"/>
          <p:nvPr/>
        </p:nvSpPr>
        <p:spPr>
          <a:xfrm>
            <a:off x="5589057" y="1833448"/>
            <a:ext cx="1097280" cy="368300"/>
          </a:xfrm>
          <a:prstGeom prst="rect">
            <a:avLst/>
          </a:prstGeom>
          <a:noFill/>
        </p:spPr>
        <p:txBody>
          <a:bodyPr wrap="none" rtlCol="0">
            <a:spAutoFit/>
          </a:bodyPr>
          <a:lstStyle/>
          <a:p>
            <a:r>
              <a:rPr lang="zh-CN" altLang="en-US" dirty="0">
                <a:solidFill>
                  <a:srgbClr val="1664FF"/>
                </a:solidFill>
              </a:rPr>
              <a:t>终端病毒</a:t>
            </a:r>
            <a:endParaRPr lang="zh-CN" altLang="en-US" dirty="0">
              <a:solidFill>
                <a:srgbClr val="1664FF"/>
              </a:solidFill>
            </a:endParaRPr>
          </a:p>
        </p:txBody>
      </p:sp>
      <p:sp>
        <p:nvSpPr>
          <p:cNvPr id="147" name="文本框 146"/>
          <p:cNvSpPr txBox="1"/>
          <p:nvPr/>
        </p:nvSpPr>
        <p:spPr>
          <a:xfrm>
            <a:off x="9329428" y="1833448"/>
            <a:ext cx="1097280" cy="368300"/>
          </a:xfrm>
          <a:prstGeom prst="rect">
            <a:avLst/>
          </a:prstGeom>
          <a:noFill/>
        </p:spPr>
        <p:txBody>
          <a:bodyPr wrap="none" rtlCol="0">
            <a:spAutoFit/>
          </a:bodyPr>
          <a:lstStyle/>
          <a:p>
            <a:r>
              <a:rPr lang="zh-CN" altLang="en-US" dirty="0">
                <a:solidFill>
                  <a:srgbClr val="1664FF"/>
                </a:solidFill>
              </a:rPr>
              <a:t>终端数据</a:t>
            </a:r>
            <a:endParaRPr lang="zh-CN" altLang="en-US" dirty="0">
              <a:solidFill>
                <a:srgbClr val="1664FF"/>
              </a:solidFill>
            </a:endParaRPr>
          </a:p>
        </p:txBody>
      </p:sp>
      <p:sp>
        <p:nvSpPr>
          <p:cNvPr id="148" name="矩形 147"/>
          <p:cNvSpPr/>
          <p:nvPr/>
        </p:nvSpPr>
        <p:spPr>
          <a:xfrm>
            <a:off x="1247801" y="2179633"/>
            <a:ext cx="2416256" cy="388537"/>
          </a:xfrm>
          <a:prstGeom prst="rect">
            <a:avLst/>
          </a:prstGeom>
          <a:noFill/>
          <a:ln>
            <a:noFill/>
          </a:ln>
          <a:effectLst/>
        </p:spPr>
        <p:txBody>
          <a:bodyPr lIns="0" tIns="0" rIns="0" bIns="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手机端</a:t>
            </a:r>
            <a:r>
              <a:rPr kumimoji="0" lang="en-US" altLang="zh-CN"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/PC</a:t>
            </a:r>
            <a:r>
              <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端</a:t>
            </a:r>
            <a:r>
              <a:rPr kumimoji="0" lang="en-US" altLang="zh-CN"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50+</a:t>
            </a:r>
            <a:r>
              <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基线检测</a:t>
            </a:r>
            <a:endPar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endParaRPr>
          </a:p>
        </p:txBody>
      </p:sp>
      <p:sp>
        <p:nvSpPr>
          <p:cNvPr id="149" name="矩形 148"/>
          <p:cNvSpPr/>
          <p:nvPr/>
        </p:nvSpPr>
        <p:spPr>
          <a:xfrm>
            <a:off x="1248001" y="2521365"/>
            <a:ext cx="2766212" cy="478031"/>
          </a:xfrm>
          <a:prstGeom prst="rect">
            <a:avLst/>
          </a:prstGeom>
          <a:noFill/>
          <a:ln>
            <a:noFill/>
          </a:ln>
          <a:effectLst/>
        </p:spPr>
        <p:txBody>
          <a:bodyPr lIns="0" tIns="0" rIns="0" bIns="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200" kern="0" dirty="0">
                <a:solidFill>
                  <a:srgbClr val="2B68FF"/>
                </a:solidFill>
                <a:latin typeface="方正兰亭准黑简体" panose="02000000000000000000" pitchFamily="2" charset="-122"/>
                <a:ea typeface="方正兰亭准黑简体" panose="02000000000000000000" pitchFamily="2" charset="-122"/>
                <a:cs typeface="+mn-ea"/>
                <a:sym typeface="+mn-lt"/>
              </a:rPr>
              <a:t>软件</a:t>
            </a:r>
            <a:r>
              <a:rPr lang="en-US" altLang="zh-CN" sz="1200" kern="0" dirty="0">
                <a:solidFill>
                  <a:srgbClr val="2B68FF"/>
                </a:solidFill>
                <a:latin typeface="方正兰亭准黑简体" panose="02000000000000000000" pitchFamily="2" charset="-122"/>
                <a:ea typeface="方正兰亭准黑简体" panose="02000000000000000000" pitchFamily="2" charset="-122"/>
                <a:cs typeface="+mn-ea"/>
                <a:sym typeface="+mn-lt"/>
              </a:rPr>
              <a:t>/</a:t>
            </a:r>
            <a:r>
              <a:rPr lang="zh-CN" altLang="en-US" sz="1200" kern="0" dirty="0">
                <a:solidFill>
                  <a:srgbClr val="2B68FF"/>
                </a:solidFill>
                <a:latin typeface="方正兰亭准黑简体" panose="02000000000000000000" pitchFamily="2" charset="-122"/>
                <a:ea typeface="方正兰亭准黑简体" panose="02000000000000000000" pitchFamily="2" charset="-122"/>
                <a:cs typeface="+mn-ea"/>
                <a:sym typeface="+mn-lt"/>
              </a:rPr>
              <a:t>进程风险检测</a:t>
            </a:r>
            <a:endParaRPr kumimoji="0" lang="en-US" altLang="zh-CN"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endParaRPr>
          </a:p>
        </p:txBody>
      </p:sp>
      <p:sp>
        <p:nvSpPr>
          <p:cNvPr id="150" name="矩形 149"/>
          <p:cNvSpPr/>
          <p:nvPr/>
        </p:nvSpPr>
        <p:spPr>
          <a:xfrm>
            <a:off x="4946213" y="2300903"/>
            <a:ext cx="2416256" cy="388537"/>
          </a:xfrm>
          <a:prstGeom prst="rect">
            <a:avLst/>
          </a:prstGeom>
          <a:noFill/>
          <a:ln>
            <a:noFill/>
          </a:ln>
          <a:effectLst/>
        </p:spPr>
        <p:txBody>
          <a:bodyPr lIns="0" tIns="0" rIns="0" bIns="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兼容</a:t>
            </a:r>
            <a:r>
              <a:rPr kumimoji="0" lang="en-US" altLang="zh-CN"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rPr>
              <a:t>Windows</a:t>
            </a:r>
            <a:r>
              <a:rPr lang="en-US" altLang="zh-CN" sz="1200" kern="0" dirty="0">
                <a:solidFill>
                  <a:srgbClr val="2B68FF"/>
                </a:solidFill>
                <a:latin typeface="方正兰亭准黑简体" panose="02000000000000000000" pitchFamily="2" charset="-122"/>
                <a:ea typeface="方正兰亭准黑简体" panose="02000000000000000000" pitchFamily="2" charset="-122"/>
                <a:cs typeface="+mn-ea"/>
                <a:sym typeface="+mn-lt"/>
              </a:rPr>
              <a:t>/MacOS/Linux</a:t>
            </a:r>
            <a:r>
              <a:rPr lang="zh-CN" altLang="en-US" sz="1200" kern="0" dirty="0">
                <a:solidFill>
                  <a:srgbClr val="2B68FF"/>
                </a:solidFill>
                <a:latin typeface="方正兰亭准黑简体" panose="02000000000000000000" pitchFamily="2" charset="-122"/>
                <a:ea typeface="方正兰亭准黑简体" panose="02000000000000000000" pitchFamily="2" charset="-122"/>
                <a:cs typeface="+mn-ea"/>
                <a:sym typeface="+mn-lt"/>
              </a:rPr>
              <a:t>（病毒、木马、钓鱼软件、恶意程序等）</a:t>
            </a:r>
            <a:endParaRPr kumimoji="0" lang="zh-CN" altLang="en-US" sz="1200" b="0" i="0" u="none" strike="noStrike" kern="0" cap="none" spc="0" normalizeH="0" baseline="0" noProof="0" dirty="0">
              <a:ln>
                <a:noFill/>
              </a:ln>
              <a:solidFill>
                <a:srgbClr val="2B68FF"/>
              </a:solidFill>
              <a:effectLst/>
              <a:uLnTx/>
              <a:uFillTx/>
              <a:latin typeface="方正兰亭准黑简体" panose="02000000000000000000" pitchFamily="2" charset="-122"/>
              <a:ea typeface="方正兰亭准黑简体" panose="02000000000000000000" pitchFamily="2" charset="-122"/>
              <a:cs typeface="+mn-ea"/>
              <a:sym typeface="+mn-lt"/>
            </a:endParaRPr>
          </a:p>
        </p:txBody>
      </p:sp>
      <p:sp>
        <p:nvSpPr>
          <p:cNvPr id="151" name="矩形 150"/>
          <p:cNvSpPr/>
          <p:nvPr/>
        </p:nvSpPr>
        <p:spPr>
          <a:xfrm>
            <a:off x="9047380" y="2549567"/>
            <a:ext cx="1939573" cy="434924"/>
          </a:xfrm>
          <a:prstGeom prst="rect">
            <a:avLst/>
          </a:prstGeom>
          <a:noFill/>
          <a:ln>
            <a:noFill/>
          </a:ln>
          <a:effectLst/>
        </p:spPr>
        <p:txBody>
          <a:bodyPr lIns="0" tIns="0" rIns="0" bIns="0" anchor="ctr"/>
          <a:lstStyle/>
          <a:p>
            <a:pPr marL="260350" indent="-171450">
              <a:buFont typeface="Wingdings" panose="05000000000000000000" pitchFamily="2" charset="2"/>
              <a:buChar char="l"/>
            </a:pPr>
            <a:r>
              <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敏感数据识别</a:t>
            </a:r>
            <a:endPar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marL="260350" indent="-171450">
              <a:buFont typeface="Wingdings" panose="05000000000000000000" pitchFamily="2" charset="2"/>
              <a:buChar char="l"/>
            </a:pPr>
            <a:r>
              <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rPr>
              <a:t>违规处置手段（截图、文件存档、外发阻断、事件告警）</a:t>
            </a:r>
            <a:endPar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marL="260350" indent="-171450">
              <a:buFont typeface="Wingdings" panose="05000000000000000000" pitchFamily="2" charset="2"/>
              <a:buChar char="l"/>
            </a:pPr>
            <a:endPar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a:p>
            <a:pPr marL="260350" indent="-171450">
              <a:buFont typeface="Wingdings" panose="05000000000000000000" pitchFamily="2" charset="2"/>
              <a:buChar char="l"/>
            </a:pPr>
            <a:endParaRPr lang="zh-CN" altLang="en-US" sz="1200" kern="0" dirty="0">
              <a:solidFill>
                <a:schemeClr val="tx2"/>
              </a:solidFill>
              <a:latin typeface="Byte Sans Medium" panose="00000500000000000000" pitchFamily="2" charset="0"/>
              <a:ea typeface="方正兰亭准黑简体" panose="02000000000000000000" pitchFamily="2" charset="-122"/>
              <a:cs typeface="+mn-ea"/>
              <a:sym typeface="Byte Sans Medium"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7361555" cy="744346"/>
            <a:chOff x="5567083" y="1156447"/>
            <a:chExt cx="736155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7129145" cy="398780"/>
            </a:xfrm>
            <a:prstGeom prst="rect">
              <a:avLst/>
            </a:prstGeom>
            <a:noFill/>
          </p:spPr>
          <p:txBody>
            <a:bodyPr wrap="square" rtlCol="0">
              <a:spAutoFit/>
              <a:scene3d>
                <a:camera prst="orthographicFront"/>
                <a:lightRig rig="threePt" dir="t"/>
              </a:scene3d>
              <a:sp3d contourW="12700"/>
            </a:bodyPr>
            <a:lstStyle/>
            <a:p>
              <a:pPr algn="l">
                <a:buClrTx/>
                <a:buSzTx/>
                <a:buFontTx/>
              </a:pPr>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2</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、数据容灾保护：</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EDR（终端</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杀毒）保护终端安全</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18" name="文本框 17"/>
          <p:cNvSpPr txBox="1"/>
          <p:nvPr/>
        </p:nvSpPr>
        <p:spPr>
          <a:xfrm>
            <a:off x="1454785" y="1028065"/>
            <a:ext cx="8343900" cy="829945"/>
          </a:xfrm>
          <a:prstGeom prst="rect">
            <a:avLst/>
          </a:prstGeom>
          <a:noFill/>
        </p:spPr>
        <p:txBody>
          <a:bodyPr wrap="square" rtlCol="0">
            <a:spAutoFit/>
          </a:bodyPr>
          <a:p>
            <a:pPr indent="0" fontAlgn="auto">
              <a:lnSpc>
                <a:spcPct val="150000"/>
              </a:lnSpc>
            </a:pPr>
            <a:r>
              <a:rPr lang="zh-CN" altLang="en-US" sz="1600" b="1">
                <a:latin typeface="微软雅黑" panose="020B0503020204020204" charset="-122"/>
                <a:ea typeface="微软雅黑" panose="020B0503020204020204" charset="-122"/>
                <a:cs typeface="微软雅黑" panose="020B0503020204020204" charset="-122"/>
              </a:rPr>
              <a:t>将单步防御和多步恶意监控相结合，监控百个防御点（包含防火墙），有效阻止各种恶意程序对系统的攻击和篡改，保护终端脆弱点</a:t>
            </a:r>
            <a:endParaRPr lang="zh-CN" altLang="en-US" sz="1600" b="1">
              <a:latin typeface="微软雅黑" panose="020B0503020204020204" charset="-122"/>
              <a:ea typeface="微软雅黑" panose="020B0503020204020204" charset="-122"/>
              <a:cs typeface="微软雅黑" panose="020B0503020204020204" charset="-122"/>
            </a:endParaRPr>
          </a:p>
        </p:txBody>
      </p:sp>
      <p:pic>
        <p:nvPicPr>
          <p:cNvPr id="19" name="图片 18"/>
          <p:cNvPicPr>
            <a:picLocks noChangeAspect="1"/>
          </p:cNvPicPr>
          <p:nvPr/>
        </p:nvPicPr>
        <p:blipFill>
          <a:blip r:embed="rId1"/>
          <a:stretch>
            <a:fillRect/>
          </a:stretch>
        </p:blipFill>
        <p:spPr>
          <a:xfrm>
            <a:off x="4155440" y="1755140"/>
            <a:ext cx="7941310" cy="4615815"/>
          </a:xfrm>
          <a:prstGeom prst="rect">
            <a:avLst/>
          </a:prstGeom>
        </p:spPr>
      </p:pic>
      <p:pic>
        <p:nvPicPr>
          <p:cNvPr id="280" name="picture 280"/>
          <p:cNvPicPr>
            <a:picLocks noChangeAspect="1"/>
          </p:cNvPicPr>
          <p:nvPr>
            <p:custDataLst>
              <p:tags r:id="rId2"/>
            </p:custDataLst>
          </p:nvPr>
        </p:nvPicPr>
        <p:blipFill>
          <a:blip r:embed="rId3"/>
          <a:stretch>
            <a:fillRect/>
          </a:stretch>
        </p:blipFill>
        <p:spPr>
          <a:xfrm rot="21600000">
            <a:off x="198882" y="2167635"/>
            <a:ext cx="2889504" cy="4023359"/>
          </a:xfrm>
          <a:prstGeom prst="rect">
            <a:avLst/>
          </a:prstGeom>
        </p:spPr>
      </p:pic>
      <p:pic>
        <p:nvPicPr>
          <p:cNvPr id="286" name="picture 286"/>
          <p:cNvPicPr>
            <a:picLocks noChangeAspect="1"/>
          </p:cNvPicPr>
          <p:nvPr>
            <p:custDataLst>
              <p:tags r:id="rId4"/>
            </p:custDataLst>
          </p:nvPr>
        </p:nvPicPr>
        <p:blipFill>
          <a:blip r:embed="rId5"/>
          <a:stretch>
            <a:fillRect/>
          </a:stretch>
        </p:blipFill>
        <p:spPr>
          <a:xfrm rot="21600000">
            <a:off x="3694696" y="2454668"/>
            <a:ext cx="53213" cy="72009"/>
          </a:xfrm>
          <a:prstGeom prst="rect">
            <a:avLst/>
          </a:prstGeom>
        </p:spPr>
      </p:pic>
      <p:grpSp>
        <p:nvGrpSpPr>
          <p:cNvPr id="20" name="group 8"/>
          <p:cNvGrpSpPr/>
          <p:nvPr/>
        </p:nvGrpSpPr>
        <p:grpSpPr>
          <a:xfrm rot="21600000">
            <a:off x="2221115" y="2422423"/>
            <a:ext cx="1762378" cy="296189"/>
            <a:chOff x="0" y="0"/>
            <a:chExt cx="1762378" cy="296189"/>
          </a:xfrm>
        </p:grpSpPr>
        <p:pic>
          <p:nvPicPr>
            <p:cNvPr id="288" name="picture 288"/>
            <p:cNvPicPr>
              <a:picLocks noChangeAspect="1"/>
            </p:cNvPicPr>
            <p:nvPr>
              <p:custDataLst>
                <p:tags r:id="rId6"/>
              </p:custDataLst>
            </p:nvPr>
          </p:nvPicPr>
          <p:blipFill>
            <a:blip r:embed="rId7"/>
            <a:stretch>
              <a:fillRect/>
            </a:stretch>
          </p:blipFill>
          <p:spPr>
            <a:xfrm rot="21600000">
              <a:off x="0" y="0"/>
              <a:ext cx="1762378" cy="296189"/>
            </a:xfrm>
            <a:prstGeom prst="rect">
              <a:avLst/>
            </a:prstGeom>
          </p:spPr>
        </p:pic>
        <p:sp>
          <p:nvSpPr>
            <p:cNvPr id="290" name="textbox 290"/>
            <p:cNvSpPr/>
            <p:nvPr>
              <p:custDataLst>
                <p:tags r:id="rId8"/>
              </p:custDataLst>
            </p:nvPr>
          </p:nvSpPr>
          <p:spPr>
            <a:xfrm>
              <a:off x="-12700" y="-12700"/>
              <a:ext cx="1788160" cy="361950"/>
            </a:xfrm>
            <a:prstGeom prst="rect">
              <a:avLst/>
            </a:prstGeom>
          </p:spPr>
          <p:txBody>
            <a:bodyPr vert="horz" wrap="square" lIns="0" tIns="0" rIns="0" bIns="0"/>
            <a:p>
              <a:pPr algn="l" rtl="0" eaLnBrk="0">
                <a:lnSpc>
                  <a:spcPct val="113000"/>
                </a:lnSpc>
              </a:pPr>
              <a:endParaRPr lang="en-US" altLang="en-US" sz="600" dirty="0"/>
            </a:p>
            <a:p>
              <a:pPr marL="1601470" algn="l" rtl="0" eaLnBrk="0">
                <a:lnSpc>
                  <a:spcPct val="79000"/>
                </a:lnSpc>
                <a:spcBef>
                  <a:spcPts val="0"/>
                </a:spcBef>
              </a:pPr>
              <a:endParaRPr lang="en-US" altLang="en-US" sz="1200" dirty="0"/>
            </a:p>
          </p:txBody>
        </p:sp>
      </p:grpSp>
      <p:pic>
        <p:nvPicPr>
          <p:cNvPr id="292" name="picture 292"/>
          <p:cNvPicPr>
            <a:picLocks noChangeAspect="1"/>
          </p:cNvPicPr>
          <p:nvPr>
            <p:custDataLst>
              <p:tags r:id="rId9"/>
            </p:custDataLst>
          </p:nvPr>
        </p:nvPicPr>
        <p:blipFill>
          <a:blip r:embed="rId10"/>
          <a:stretch>
            <a:fillRect/>
          </a:stretch>
        </p:blipFill>
        <p:spPr>
          <a:xfrm rot="21600000">
            <a:off x="3976687" y="4677867"/>
            <a:ext cx="53213" cy="72021"/>
          </a:xfrm>
          <a:prstGeom prst="rect">
            <a:avLst/>
          </a:prstGeom>
        </p:spPr>
      </p:pic>
      <p:grpSp>
        <p:nvGrpSpPr>
          <p:cNvPr id="21" name="group 10"/>
          <p:cNvGrpSpPr/>
          <p:nvPr/>
        </p:nvGrpSpPr>
        <p:grpSpPr>
          <a:xfrm rot="21600000">
            <a:off x="2503106" y="4645634"/>
            <a:ext cx="1762378" cy="296189"/>
            <a:chOff x="0" y="0"/>
            <a:chExt cx="1762378" cy="296189"/>
          </a:xfrm>
        </p:grpSpPr>
        <p:pic>
          <p:nvPicPr>
            <p:cNvPr id="294" name="picture 294"/>
            <p:cNvPicPr>
              <a:picLocks noChangeAspect="1"/>
            </p:cNvPicPr>
            <p:nvPr>
              <p:custDataLst>
                <p:tags r:id="rId11"/>
              </p:custDataLst>
            </p:nvPr>
          </p:nvPicPr>
          <p:blipFill>
            <a:blip r:embed="rId12"/>
            <a:stretch>
              <a:fillRect/>
            </a:stretch>
          </p:blipFill>
          <p:spPr>
            <a:xfrm rot="21600000">
              <a:off x="0" y="0"/>
              <a:ext cx="1762378" cy="296189"/>
            </a:xfrm>
            <a:prstGeom prst="rect">
              <a:avLst/>
            </a:prstGeom>
          </p:spPr>
        </p:pic>
        <p:sp>
          <p:nvSpPr>
            <p:cNvPr id="296" name="textbox 296"/>
            <p:cNvSpPr/>
            <p:nvPr>
              <p:custDataLst>
                <p:tags r:id="rId13"/>
              </p:custDataLst>
            </p:nvPr>
          </p:nvSpPr>
          <p:spPr>
            <a:xfrm>
              <a:off x="-12700" y="-12700"/>
              <a:ext cx="1788160" cy="361950"/>
            </a:xfrm>
            <a:prstGeom prst="rect">
              <a:avLst/>
            </a:prstGeom>
          </p:spPr>
          <p:txBody>
            <a:bodyPr vert="horz" wrap="square" lIns="0" tIns="0" rIns="0" bIns="0"/>
            <a:p>
              <a:pPr algn="l" rtl="0" eaLnBrk="0">
                <a:lnSpc>
                  <a:spcPct val="113000"/>
                </a:lnSpc>
              </a:pPr>
              <a:endParaRPr lang="en-US" altLang="en-US" sz="600" dirty="0"/>
            </a:p>
            <a:p>
              <a:pPr marL="1589405" algn="l" rtl="0" eaLnBrk="0">
                <a:lnSpc>
                  <a:spcPct val="79000"/>
                </a:lnSpc>
                <a:spcBef>
                  <a:spcPts val="0"/>
                </a:spcBef>
              </a:pPr>
              <a:endParaRPr lang="en-US" altLang="en-US" sz="1200" dirty="0"/>
            </a:p>
          </p:txBody>
        </p:sp>
      </p:grpSp>
      <p:pic>
        <p:nvPicPr>
          <p:cNvPr id="298" name="picture 298"/>
          <p:cNvPicPr>
            <a:picLocks noChangeAspect="1"/>
          </p:cNvPicPr>
          <p:nvPr>
            <p:custDataLst>
              <p:tags r:id="rId14"/>
            </p:custDataLst>
          </p:nvPr>
        </p:nvPicPr>
        <p:blipFill>
          <a:blip r:embed="rId15"/>
          <a:stretch>
            <a:fillRect/>
          </a:stretch>
        </p:blipFill>
        <p:spPr>
          <a:xfrm rot="21600000">
            <a:off x="4264685" y="3952214"/>
            <a:ext cx="53213" cy="72008"/>
          </a:xfrm>
          <a:prstGeom prst="rect">
            <a:avLst/>
          </a:prstGeom>
        </p:spPr>
      </p:pic>
      <p:sp>
        <p:nvSpPr>
          <p:cNvPr id="302" name="textbox 302"/>
          <p:cNvSpPr/>
          <p:nvPr>
            <p:custDataLst>
              <p:tags r:id="rId16"/>
            </p:custDataLst>
          </p:nvPr>
        </p:nvSpPr>
        <p:spPr>
          <a:xfrm>
            <a:off x="2778125" y="3907155"/>
            <a:ext cx="1788160" cy="360045"/>
          </a:xfrm>
          <a:prstGeom prst="rect">
            <a:avLst/>
          </a:prstGeom>
        </p:spPr>
        <p:txBody>
          <a:bodyPr vert="horz" wrap="square" lIns="0" tIns="0" rIns="0" bIns="0"/>
          <a:p>
            <a:pPr algn="l" rtl="0" eaLnBrk="0">
              <a:lnSpc>
                <a:spcPct val="113000"/>
              </a:lnSpc>
            </a:pPr>
            <a:endParaRPr lang="en-US" altLang="en-US" sz="1200" dirty="0"/>
          </a:p>
        </p:txBody>
      </p:sp>
      <p:pic>
        <p:nvPicPr>
          <p:cNvPr id="306" name="picture 306"/>
          <p:cNvPicPr>
            <a:picLocks noChangeAspect="1"/>
          </p:cNvPicPr>
          <p:nvPr>
            <p:custDataLst>
              <p:tags r:id="rId17"/>
            </p:custDataLst>
          </p:nvPr>
        </p:nvPicPr>
        <p:blipFill>
          <a:blip r:embed="rId18"/>
          <a:stretch>
            <a:fillRect/>
          </a:stretch>
        </p:blipFill>
        <p:spPr>
          <a:xfrm rot="21600000">
            <a:off x="2221115" y="5500687"/>
            <a:ext cx="1762378" cy="42773"/>
          </a:xfrm>
          <a:prstGeom prst="rect">
            <a:avLst/>
          </a:prstGeom>
        </p:spPr>
      </p:pic>
      <p:pic>
        <p:nvPicPr>
          <p:cNvPr id="308" name="picture 308"/>
          <p:cNvPicPr>
            <a:picLocks noChangeAspect="1"/>
          </p:cNvPicPr>
          <p:nvPr>
            <p:custDataLst>
              <p:tags r:id="rId19"/>
            </p:custDataLst>
          </p:nvPr>
        </p:nvPicPr>
        <p:blipFill>
          <a:blip r:embed="rId20"/>
          <a:stretch>
            <a:fillRect/>
          </a:stretch>
        </p:blipFill>
        <p:spPr>
          <a:xfrm rot="21600000">
            <a:off x="3972572" y="3336264"/>
            <a:ext cx="291693" cy="129451"/>
          </a:xfrm>
          <a:prstGeom prst="rect">
            <a:avLst/>
          </a:prstGeom>
        </p:spPr>
      </p:pic>
      <p:pic>
        <p:nvPicPr>
          <p:cNvPr id="310" name="picture 310"/>
          <p:cNvPicPr>
            <a:picLocks noChangeAspect="1"/>
          </p:cNvPicPr>
          <p:nvPr>
            <p:custDataLst>
              <p:tags r:id="rId21"/>
            </p:custDataLst>
          </p:nvPr>
        </p:nvPicPr>
        <p:blipFill>
          <a:blip r:embed="rId22"/>
          <a:stretch>
            <a:fillRect/>
          </a:stretch>
        </p:blipFill>
        <p:spPr>
          <a:xfrm rot="21600000">
            <a:off x="4002862" y="3169526"/>
            <a:ext cx="251333" cy="93941"/>
          </a:xfrm>
          <a:prstGeom prst="rect">
            <a:avLst/>
          </a:prstGeom>
        </p:spPr>
      </p:pic>
      <p:grpSp>
        <p:nvGrpSpPr>
          <p:cNvPr id="23" name="group 14"/>
          <p:cNvGrpSpPr/>
          <p:nvPr/>
        </p:nvGrpSpPr>
        <p:grpSpPr>
          <a:xfrm rot="21600000">
            <a:off x="4008881" y="3212058"/>
            <a:ext cx="216687" cy="216306"/>
            <a:chOff x="0" y="0"/>
            <a:chExt cx="216687" cy="216306"/>
          </a:xfrm>
        </p:grpSpPr>
        <p:sp>
          <p:nvSpPr>
            <p:cNvPr id="312" name="path"/>
            <p:cNvSpPr/>
            <p:nvPr>
              <p:custDataLst>
                <p:tags r:id="rId23"/>
              </p:custDataLst>
            </p:nvPr>
          </p:nvSpPr>
          <p:spPr>
            <a:xfrm>
              <a:off x="0" y="0"/>
              <a:ext cx="216687" cy="216306"/>
            </a:xfrm>
            <a:custGeom>
              <a:avLst/>
              <a:gdLst/>
              <a:ahLst/>
              <a:cxnLst/>
              <a:rect l="0" t="0" r="0" b="0"/>
              <a:pathLst>
                <a:path w="341" h="340">
                  <a:moveTo>
                    <a:pt x="0" y="169"/>
                  </a:moveTo>
                  <a:cubicBezTo>
                    <a:pt x="0" y="76"/>
                    <a:pt x="76" y="0"/>
                    <a:pt x="170" y="0"/>
                  </a:cubicBezTo>
                  <a:cubicBezTo>
                    <a:pt x="264" y="0"/>
                    <a:pt x="341" y="76"/>
                    <a:pt x="341" y="170"/>
                  </a:cubicBezTo>
                  <a:cubicBezTo>
                    <a:pt x="341" y="264"/>
                    <a:pt x="264" y="340"/>
                    <a:pt x="170" y="340"/>
                  </a:cubicBezTo>
                  <a:cubicBezTo>
                    <a:pt x="76" y="340"/>
                    <a:pt x="0" y="264"/>
                    <a:pt x="0" y="169"/>
                  </a:cubicBezTo>
                </a:path>
              </a:pathLst>
            </a:custGeom>
            <a:solidFill>
              <a:srgbClr val="D08F29">
                <a:alpha val="100000"/>
              </a:srgbClr>
            </a:solidFill>
            <a:ln cap="flat">
              <a:noFill/>
              <a:prstDash val="solid"/>
              <a:miter lim="0"/>
            </a:ln>
          </p:spPr>
          <p:txBody>
            <a:bodyPr rtlCol="0"/>
            <a:p>
              <a:pPr algn="ctr"/>
              <a:endParaRPr lang="zh-CN" altLang="en-US"/>
            </a:p>
          </p:txBody>
        </p:sp>
        <p:sp>
          <p:nvSpPr>
            <p:cNvPr id="314" name="textbox 314"/>
            <p:cNvSpPr/>
            <p:nvPr>
              <p:custDataLst>
                <p:tags r:id="rId24"/>
              </p:custDataLst>
            </p:nvPr>
          </p:nvSpPr>
          <p:spPr>
            <a:xfrm>
              <a:off x="-12700" y="-12700"/>
              <a:ext cx="242570" cy="281940"/>
            </a:xfrm>
            <a:prstGeom prst="rect">
              <a:avLst/>
            </a:prstGeom>
          </p:spPr>
          <p:txBody>
            <a:bodyPr vert="horz" wrap="square" lIns="0" tIns="0" rIns="0" bIns="0"/>
            <a:p>
              <a:pPr algn="l" rtl="0" eaLnBrk="0">
                <a:lnSpc>
                  <a:spcPct val="100000"/>
                </a:lnSpc>
              </a:pPr>
              <a:endParaRPr lang="en-US" altLang="en-US" sz="400" dirty="0"/>
            </a:p>
            <a:p>
              <a:pPr marL="86360" algn="l" rtl="0" eaLnBrk="0">
                <a:lnSpc>
                  <a:spcPct val="79000"/>
                </a:lnSpc>
              </a:pPr>
              <a:endParaRPr lang="en-US" altLang="en-US" sz="1200" dirty="0"/>
            </a:p>
          </p:txBody>
        </p:sp>
      </p:grpSp>
      <p:pic>
        <p:nvPicPr>
          <p:cNvPr id="316" name="picture 316"/>
          <p:cNvPicPr>
            <a:picLocks noChangeAspect="1"/>
          </p:cNvPicPr>
          <p:nvPr>
            <p:custDataLst>
              <p:tags r:id="rId25"/>
            </p:custDataLst>
          </p:nvPr>
        </p:nvPicPr>
        <p:blipFill>
          <a:blip r:embed="rId26"/>
          <a:stretch>
            <a:fillRect/>
          </a:stretch>
        </p:blipFill>
        <p:spPr>
          <a:xfrm rot="21600000">
            <a:off x="3690569" y="5554027"/>
            <a:ext cx="291693" cy="129464"/>
          </a:xfrm>
          <a:prstGeom prst="rect">
            <a:avLst/>
          </a:prstGeom>
        </p:spPr>
      </p:pic>
      <p:pic>
        <p:nvPicPr>
          <p:cNvPr id="318" name="picture 318"/>
          <p:cNvPicPr>
            <a:picLocks noChangeAspect="1"/>
          </p:cNvPicPr>
          <p:nvPr>
            <p:custDataLst>
              <p:tags r:id="rId27"/>
            </p:custDataLst>
          </p:nvPr>
        </p:nvPicPr>
        <p:blipFill>
          <a:blip r:embed="rId28"/>
          <a:stretch>
            <a:fillRect/>
          </a:stretch>
        </p:blipFill>
        <p:spPr>
          <a:xfrm rot="21600000">
            <a:off x="3694696" y="5387301"/>
            <a:ext cx="277495" cy="104254"/>
          </a:xfrm>
          <a:prstGeom prst="rect">
            <a:avLst/>
          </a:prstGeom>
        </p:spPr>
      </p:pic>
      <p:grpSp>
        <p:nvGrpSpPr>
          <p:cNvPr id="27" name="group 16"/>
          <p:cNvGrpSpPr/>
          <p:nvPr/>
        </p:nvGrpSpPr>
        <p:grpSpPr>
          <a:xfrm rot="21600000">
            <a:off x="3726942" y="5429834"/>
            <a:ext cx="216623" cy="216306"/>
            <a:chOff x="0" y="0"/>
            <a:chExt cx="216623" cy="216306"/>
          </a:xfrm>
        </p:grpSpPr>
        <p:sp>
          <p:nvSpPr>
            <p:cNvPr id="320" name="path"/>
            <p:cNvSpPr/>
            <p:nvPr>
              <p:custDataLst>
                <p:tags r:id="rId29"/>
              </p:custDataLst>
            </p:nvPr>
          </p:nvSpPr>
          <p:spPr>
            <a:xfrm>
              <a:off x="0" y="0"/>
              <a:ext cx="216623" cy="216306"/>
            </a:xfrm>
            <a:custGeom>
              <a:avLst/>
              <a:gdLst/>
              <a:ahLst/>
              <a:cxnLst/>
              <a:rect l="0" t="0" r="0" b="0"/>
              <a:pathLst>
                <a:path w="341" h="340">
                  <a:moveTo>
                    <a:pt x="0" y="171"/>
                  </a:moveTo>
                  <a:cubicBezTo>
                    <a:pt x="0" y="76"/>
                    <a:pt x="76" y="0"/>
                    <a:pt x="170" y="0"/>
                  </a:cubicBezTo>
                  <a:cubicBezTo>
                    <a:pt x="264" y="0"/>
                    <a:pt x="341" y="76"/>
                    <a:pt x="341" y="170"/>
                  </a:cubicBezTo>
                  <a:cubicBezTo>
                    <a:pt x="341" y="264"/>
                    <a:pt x="264" y="340"/>
                    <a:pt x="170" y="340"/>
                  </a:cubicBezTo>
                  <a:cubicBezTo>
                    <a:pt x="76" y="340"/>
                    <a:pt x="0" y="264"/>
                    <a:pt x="0" y="171"/>
                  </a:cubicBezTo>
                </a:path>
              </a:pathLst>
            </a:custGeom>
            <a:solidFill>
              <a:srgbClr val="D08F29">
                <a:alpha val="100000"/>
              </a:srgbClr>
            </a:solidFill>
            <a:ln cap="flat">
              <a:noFill/>
              <a:prstDash val="solid"/>
              <a:miter lim="0"/>
            </a:ln>
          </p:spPr>
          <p:txBody>
            <a:bodyPr rtlCol="0"/>
            <a:p>
              <a:pPr algn="ctr"/>
              <a:endParaRPr lang="zh-CN" altLang="en-US"/>
            </a:p>
          </p:txBody>
        </p:sp>
        <p:sp>
          <p:nvSpPr>
            <p:cNvPr id="322" name="textbox 322"/>
            <p:cNvSpPr/>
            <p:nvPr>
              <p:custDataLst>
                <p:tags r:id="rId30"/>
              </p:custDataLst>
            </p:nvPr>
          </p:nvSpPr>
          <p:spPr>
            <a:xfrm>
              <a:off x="-12700" y="-12700"/>
              <a:ext cx="242570" cy="280034"/>
            </a:xfrm>
            <a:prstGeom prst="rect">
              <a:avLst/>
            </a:prstGeom>
          </p:spPr>
          <p:txBody>
            <a:bodyPr vert="horz" wrap="square" lIns="0" tIns="0" rIns="0" bIns="0"/>
            <a:p>
              <a:pPr algn="l" rtl="0" eaLnBrk="0">
                <a:lnSpc>
                  <a:spcPct val="102000"/>
                </a:lnSpc>
              </a:pPr>
              <a:endParaRPr lang="en-US" altLang="en-US" sz="400" dirty="0"/>
            </a:p>
            <a:p>
              <a:pPr marL="84455" algn="l" rtl="0" eaLnBrk="0">
                <a:lnSpc>
                  <a:spcPct val="78000"/>
                </a:lnSpc>
                <a:spcBef>
                  <a:spcPts val="5"/>
                </a:spcBef>
              </a:pPr>
              <a:endParaRPr lang="en-US" altLang="en-US" sz="1200" dirty="0"/>
            </a:p>
          </p:txBody>
        </p:sp>
      </p:grpSp>
      <p:pic>
        <p:nvPicPr>
          <p:cNvPr id="324" name="picture 324"/>
          <p:cNvPicPr>
            <a:picLocks noChangeAspect="1"/>
          </p:cNvPicPr>
          <p:nvPr>
            <p:custDataLst>
              <p:tags r:id="rId31"/>
            </p:custDataLst>
          </p:nvPr>
        </p:nvPicPr>
        <p:blipFill>
          <a:blip r:embed="rId32"/>
          <a:stretch>
            <a:fillRect/>
          </a:stretch>
        </p:blipFill>
        <p:spPr>
          <a:xfrm rot="21600000">
            <a:off x="2503106" y="3316401"/>
            <a:ext cx="1506156" cy="7619"/>
          </a:xfrm>
          <a:prstGeom prst="rect">
            <a:avLst/>
          </a:prstGeom>
        </p:spPr>
      </p:pic>
      <p:pic>
        <p:nvPicPr>
          <p:cNvPr id="328" name="picture 328"/>
          <p:cNvPicPr>
            <a:picLocks noChangeAspect="1"/>
          </p:cNvPicPr>
          <p:nvPr>
            <p:custDataLst>
              <p:tags r:id="rId33"/>
            </p:custDataLst>
          </p:nvPr>
        </p:nvPicPr>
        <p:blipFill>
          <a:blip r:embed="rId34"/>
          <a:stretch>
            <a:fillRect/>
          </a:stretch>
        </p:blipFill>
        <p:spPr>
          <a:xfrm rot="21600000">
            <a:off x="2424747" y="4753952"/>
            <a:ext cx="84721" cy="84721"/>
          </a:xfrm>
          <a:prstGeom prst="rect">
            <a:avLst/>
          </a:prstGeom>
        </p:spPr>
      </p:pic>
      <p:pic>
        <p:nvPicPr>
          <p:cNvPr id="330" name="picture 330"/>
          <p:cNvPicPr>
            <a:picLocks noChangeAspect="1"/>
          </p:cNvPicPr>
          <p:nvPr>
            <p:custDataLst>
              <p:tags r:id="rId35"/>
            </p:custDataLst>
          </p:nvPr>
        </p:nvPicPr>
        <p:blipFill>
          <a:blip r:embed="rId36"/>
          <a:stretch>
            <a:fillRect/>
          </a:stretch>
        </p:blipFill>
        <p:spPr>
          <a:xfrm rot="21600000">
            <a:off x="2712745" y="4028287"/>
            <a:ext cx="84721" cy="84721"/>
          </a:xfrm>
          <a:prstGeom prst="rect">
            <a:avLst/>
          </a:prstGeom>
        </p:spPr>
      </p:pic>
      <p:pic>
        <p:nvPicPr>
          <p:cNvPr id="332" name="picture 332"/>
          <p:cNvPicPr>
            <a:picLocks noChangeAspect="1"/>
          </p:cNvPicPr>
          <p:nvPr>
            <p:custDataLst>
              <p:tags r:id="rId37"/>
            </p:custDataLst>
          </p:nvPr>
        </p:nvPicPr>
        <p:blipFill>
          <a:blip r:embed="rId38"/>
          <a:stretch>
            <a:fillRect/>
          </a:stretch>
        </p:blipFill>
        <p:spPr>
          <a:xfrm rot="21600000">
            <a:off x="2424747" y="3277857"/>
            <a:ext cx="84721" cy="84709"/>
          </a:xfrm>
          <a:prstGeom prst="rect">
            <a:avLst/>
          </a:prstGeom>
        </p:spPr>
      </p:pic>
      <p:pic>
        <p:nvPicPr>
          <p:cNvPr id="334" name="picture 334"/>
          <p:cNvPicPr>
            <a:picLocks noChangeAspect="1"/>
          </p:cNvPicPr>
          <p:nvPr>
            <p:custDataLst>
              <p:tags r:id="rId39"/>
            </p:custDataLst>
          </p:nvPr>
        </p:nvPicPr>
        <p:blipFill>
          <a:blip r:embed="rId40"/>
          <a:stretch>
            <a:fillRect/>
          </a:stretch>
        </p:blipFill>
        <p:spPr>
          <a:xfrm rot="21600000">
            <a:off x="2142756" y="2530754"/>
            <a:ext cx="84708" cy="84721"/>
          </a:xfrm>
          <a:prstGeom prst="rect">
            <a:avLst/>
          </a:prstGeom>
        </p:spPr>
      </p:pic>
      <p:pic>
        <p:nvPicPr>
          <p:cNvPr id="336" name="picture 336"/>
          <p:cNvPicPr>
            <a:picLocks noChangeAspect="1"/>
          </p:cNvPicPr>
          <p:nvPr>
            <p:custDataLst>
              <p:tags r:id="rId41"/>
            </p:custDataLst>
          </p:nvPr>
        </p:nvPicPr>
        <p:blipFill>
          <a:blip r:embed="rId42"/>
          <a:stretch>
            <a:fillRect/>
          </a:stretch>
        </p:blipFill>
        <p:spPr>
          <a:xfrm rot="21600000">
            <a:off x="2142756" y="5495632"/>
            <a:ext cx="84708" cy="847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7361555" cy="744346"/>
            <a:chOff x="5567083" y="1156447"/>
            <a:chExt cx="736155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712914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2</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、数据容灾保护：</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容灾备份一体机提高业务连续性</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grpSp>
        <p:nvGrpSpPr>
          <p:cNvPr id="4" name="组合 3"/>
          <p:cNvGrpSpPr/>
          <p:nvPr/>
        </p:nvGrpSpPr>
        <p:grpSpPr>
          <a:xfrm>
            <a:off x="548248" y="1324566"/>
            <a:ext cx="5184674" cy="2058758"/>
            <a:chOff x="315838" y="2399621"/>
            <a:chExt cx="5184674" cy="2058758"/>
          </a:xfrm>
        </p:grpSpPr>
        <p:pic>
          <p:nvPicPr>
            <p:cNvPr id="6" name="图片 5"/>
            <p:cNvPicPr>
              <a:picLocks noChangeAspect="1"/>
            </p:cNvPicPr>
            <p:nvPr/>
          </p:nvPicPr>
          <p:blipFill>
            <a:blip r:embed="rId1"/>
            <a:stretch>
              <a:fillRect/>
            </a:stretch>
          </p:blipFill>
          <p:spPr>
            <a:xfrm>
              <a:off x="4432975" y="2853228"/>
              <a:ext cx="1067537" cy="1032848"/>
            </a:xfrm>
            <a:prstGeom prst="rect">
              <a:avLst/>
            </a:prstGeom>
          </p:spPr>
        </p:pic>
        <p:sp>
          <p:nvSpPr>
            <p:cNvPr id="103" name="文本框 102"/>
            <p:cNvSpPr txBox="1"/>
            <p:nvPr/>
          </p:nvSpPr>
          <p:spPr>
            <a:xfrm>
              <a:off x="3238070" y="2960637"/>
              <a:ext cx="1296106" cy="307777"/>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定时备份</a:t>
              </a:r>
              <a:endParaRPr lang="zh-CN" altLang="en-US" sz="1400" dirty="0">
                <a:latin typeface="微软雅黑" panose="020B0503020204020204" charset="-122"/>
                <a:ea typeface="微软雅黑" panose="020B0503020204020204" charset="-122"/>
              </a:endParaRPr>
            </a:p>
          </p:txBody>
        </p:sp>
        <p:sp>
          <p:nvSpPr>
            <p:cNvPr id="7" name="文本框 6"/>
            <p:cNvSpPr txBox="1"/>
            <p:nvPr/>
          </p:nvSpPr>
          <p:spPr>
            <a:xfrm>
              <a:off x="3212940" y="3561461"/>
              <a:ext cx="1065067" cy="307777"/>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数据恢复</a:t>
              </a:r>
              <a:endParaRPr lang="zh-CN" altLang="en-US" sz="1400" dirty="0">
                <a:latin typeface="微软雅黑" panose="020B0503020204020204" charset="-122"/>
                <a:ea typeface="微软雅黑" panose="020B0503020204020204" charset="-122"/>
              </a:endParaRPr>
            </a:p>
          </p:txBody>
        </p:sp>
        <p:cxnSp>
          <p:nvCxnSpPr>
            <p:cNvPr id="8" name="直接箭头连接符 7"/>
            <p:cNvCxnSpPr/>
            <p:nvPr/>
          </p:nvCxnSpPr>
          <p:spPr>
            <a:xfrm flipV="1">
              <a:off x="3064349" y="3257263"/>
              <a:ext cx="1306514" cy="7572"/>
            </a:xfrm>
            <a:prstGeom prst="straightConnector1">
              <a:avLst/>
            </a:prstGeom>
            <a:ln w="38100">
              <a:solidFill>
                <a:srgbClr val="10859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064349" y="3512324"/>
              <a:ext cx="1306514" cy="7572"/>
            </a:xfrm>
            <a:prstGeom prst="straightConnector1">
              <a:avLst/>
            </a:prstGeom>
            <a:ln w="38100">
              <a:solidFill>
                <a:srgbClr val="10859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385231" y="4017207"/>
              <a:ext cx="1097280" cy="275590"/>
            </a:xfrm>
            <a:prstGeom prst="rect">
              <a:avLst/>
            </a:prstGeom>
            <a:noFill/>
          </p:spPr>
          <p:txBody>
            <a:bodyPr wrap="none" rtlCol="0">
              <a:spAutoFit/>
            </a:bodyPr>
            <a:lstStyle/>
            <a:p>
              <a:r>
                <a:rPr lang="zh-CN" altLang="en-US" sz="1200" dirty="0">
                  <a:solidFill>
                    <a:srgbClr val="2D7689"/>
                  </a:solidFill>
                  <a:latin typeface="微软雅黑" panose="020B0503020204020204" charset="-122"/>
                  <a:ea typeface="微软雅黑" panose="020B0503020204020204" charset="-122"/>
                </a:rPr>
                <a:t>容灾备份系统</a:t>
              </a:r>
              <a:endParaRPr lang="zh-CN" altLang="en-US" sz="1200" dirty="0">
                <a:solidFill>
                  <a:srgbClr val="2D7689"/>
                </a:solidFill>
                <a:latin typeface="微软雅黑" panose="020B0503020204020204" charset="-122"/>
                <a:ea typeface="微软雅黑" panose="020B0503020204020204" charset="-122"/>
              </a:endParaRPr>
            </a:p>
          </p:txBody>
        </p:sp>
        <p:grpSp>
          <p:nvGrpSpPr>
            <p:cNvPr id="9" name="组合 8"/>
            <p:cNvGrpSpPr/>
            <p:nvPr/>
          </p:nvGrpSpPr>
          <p:grpSpPr>
            <a:xfrm>
              <a:off x="315838" y="2399621"/>
              <a:ext cx="2704447" cy="2058758"/>
              <a:chOff x="537535" y="2460396"/>
              <a:chExt cx="2704447" cy="2058758"/>
            </a:xfrm>
          </p:grpSpPr>
          <p:pic>
            <p:nvPicPr>
              <p:cNvPr id="73" name="图片 72"/>
              <p:cNvPicPr>
                <a:picLocks noChangeAspect="1"/>
              </p:cNvPicPr>
              <p:nvPr/>
            </p:nvPicPr>
            <p:blipFill>
              <a:blip r:embed="rId2"/>
              <a:stretch>
                <a:fillRect/>
              </a:stretch>
            </p:blipFill>
            <p:spPr>
              <a:xfrm>
                <a:off x="823200" y="2630868"/>
                <a:ext cx="485332" cy="485332"/>
              </a:xfrm>
              <a:prstGeom prst="rect">
                <a:avLst/>
              </a:prstGeom>
            </p:spPr>
          </p:pic>
          <p:pic>
            <p:nvPicPr>
              <p:cNvPr id="74" name="图片 73"/>
              <p:cNvPicPr>
                <a:picLocks noChangeAspect="1"/>
              </p:cNvPicPr>
              <p:nvPr/>
            </p:nvPicPr>
            <p:blipFill>
              <a:blip r:embed="rId2"/>
              <a:stretch>
                <a:fillRect/>
              </a:stretch>
            </p:blipFill>
            <p:spPr>
              <a:xfrm>
                <a:off x="1658087" y="2630868"/>
                <a:ext cx="485332" cy="485332"/>
              </a:xfrm>
              <a:prstGeom prst="rect">
                <a:avLst/>
              </a:prstGeom>
            </p:spPr>
          </p:pic>
          <p:pic>
            <p:nvPicPr>
              <p:cNvPr id="10" name="图片 9"/>
              <p:cNvPicPr>
                <a:picLocks noChangeAspect="1"/>
              </p:cNvPicPr>
              <p:nvPr/>
            </p:nvPicPr>
            <p:blipFill>
              <a:blip r:embed="rId2"/>
              <a:stretch>
                <a:fillRect/>
              </a:stretch>
            </p:blipFill>
            <p:spPr>
              <a:xfrm>
                <a:off x="2492974" y="2630868"/>
                <a:ext cx="485332" cy="485332"/>
              </a:xfrm>
              <a:prstGeom prst="rect">
                <a:avLst/>
              </a:prstGeom>
            </p:spPr>
          </p:pic>
          <p:pic>
            <p:nvPicPr>
              <p:cNvPr id="76" name="图片 75"/>
              <p:cNvPicPr>
                <a:picLocks noChangeAspect="1"/>
              </p:cNvPicPr>
              <p:nvPr/>
            </p:nvPicPr>
            <p:blipFill>
              <a:blip r:embed="rId2"/>
              <a:stretch>
                <a:fillRect/>
              </a:stretch>
            </p:blipFill>
            <p:spPr>
              <a:xfrm>
                <a:off x="823200" y="3229641"/>
                <a:ext cx="485332" cy="485332"/>
              </a:xfrm>
              <a:prstGeom prst="rect">
                <a:avLst/>
              </a:prstGeom>
            </p:spPr>
          </p:pic>
          <p:pic>
            <p:nvPicPr>
              <p:cNvPr id="77" name="图片 76"/>
              <p:cNvPicPr>
                <a:picLocks noChangeAspect="1"/>
              </p:cNvPicPr>
              <p:nvPr/>
            </p:nvPicPr>
            <p:blipFill>
              <a:blip r:embed="rId2"/>
              <a:stretch>
                <a:fillRect/>
              </a:stretch>
            </p:blipFill>
            <p:spPr>
              <a:xfrm>
                <a:off x="1658087" y="3233092"/>
                <a:ext cx="485332" cy="485332"/>
              </a:xfrm>
              <a:prstGeom prst="rect">
                <a:avLst/>
              </a:prstGeom>
            </p:spPr>
          </p:pic>
          <p:pic>
            <p:nvPicPr>
              <p:cNvPr id="78" name="图片 77"/>
              <p:cNvPicPr>
                <a:picLocks noChangeAspect="1"/>
              </p:cNvPicPr>
              <p:nvPr/>
            </p:nvPicPr>
            <p:blipFill>
              <a:blip r:embed="rId2"/>
              <a:stretch>
                <a:fillRect/>
              </a:stretch>
            </p:blipFill>
            <p:spPr>
              <a:xfrm>
                <a:off x="2500707" y="3229641"/>
                <a:ext cx="485332" cy="485332"/>
              </a:xfrm>
              <a:prstGeom prst="rect">
                <a:avLst/>
              </a:prstGeom>
            </p:spPr>
          </p:pic>
          <p:pic>
            <p:nvPicPr>
              <p:cNvPr id="79" name="图片 78"/>
              <p:cNvPicPr>
                <a:picLocks noChangeAspect="1"/>
              </p:cNvPicPr>
              <p:nvPr/>
            </p:nvPicPr>
            <p:blipFill>
              <a:blip r:embed="rId2"/>
              <a:stretch>
                <a:fillRect/>
              </a:stretch>
            </p:blipFill>
            <p:spPr>
              <a:xfrm>
                <a:off x="2500707" y="3835316"/>
                <a:ext cx="485332" cy="485332"/>
              </a:xfrm>
              <a:prstGeom prst="rect">
                <a:avLst/>
              </a:prstGeom>
            </p:spPr>
          </p:pic>
          <p:pic>
            <p:nvPicPr>
              <p:cNvPr id="80" name="图片 79"/>
              <p:cNvPicPr>
                <a:picLocks noChangeAspect="1"/>
              </p:cNvPicPr>
              <p:nvPr/>
            </p:nvPicPr>
            <p:blipFill>
              <a:blip r:embed="rId2"/>
              <a:stretch>
                <a:fillRect/>
              </a:stretch>
            </p:blipFill>
            <p:spPr>
              <a:xfrm>
                <a:off x="1658087" y="3842218"/>
                <a:ext cx="485332" cy="485332"/>
              </a:xfrm>
              <a:prstGeom prst="rect">
                <a:avLst/>
              </a:prstGeom>
            </p:spPr>
          </p:pic>
          <p:pic>
            <p:nvPicPr>
              <p:cNvPr id="81" name="图片 80"/>
              <p:cNvPicPr>
                <a:picLocks noChangeAspect="1"/>
              </p:cNvPicPr>
              <p:nvPr/>
            </p:nvPicPr>
            <p:blipFill>
              <a:blip r:embed="rId2"/>
              <a:stretch>
                <a:fillRect/>
              </a:stretch>
            </p:blipFill>
            <p:spPr>
              <a:xfrm>
                <a:off x="823200" y="3842218"/>
                <a:ext cx="485332" cy="485332"/>
              </a:xfrm>
              <a:prstGeom prst="rect">
                <a:avLst/>
              </a:prstGeom>
            </p:spPr>
          </p:pic>
          <p:pic>
            <p:nvPicPr>
              <p:cNvPr id="85" name="图片 84"/>
              <p:cNvPicPr>
                <a:picLocks noChangeAspect="1"/>
              </p:cNvPicPr>
              <p:nvPr/>
            </p:nvPicPr>
            <p:blipFill>
              <a:blip r:embed="rId3"/>
              <a:stretch>
                <a:fillRect/>
              </a:stretch>
            </p:blipFill>
            <p:spPr>
              <a:xfrm>
                <a:off x="1108900" y="2565083"/>
                <a:ext cx="289308" cy="286243"/>
              </a:xfrm>
              <a:prstGeom prst="rect">
                <a:avLst/>
              </a:prstGeom>
            </p:spPr>
          </p:pic>
          <p:pic>
            <p:nvPicPr>
              <p:cNvPr id="11" name="图片 10"/>
              <p:cNvPicPr>
                <a:picLocks noChangeAspect="1"/>
              </p:cNvPicPr>
              <p:nvPr/>
            </p:nvPicPr>
            <p:blipFill>
              <a:blip r:embed="rId3"/>
              <a:stretch>
                <a:fillRect/>
              </a:stretch>
            </p:blipFill>
            <p:spPr>
              <a:xfrm>
                <a:off x="1992307" y="2582288"/>
                <a:ext cx="289308" cy="286243"/>
              </a:xfrm>
              <a:prstGeom prst="rect">
                <a:avLst/>
              </a:prstGeom>
            </p:spPr>
          </p:pic>
          <p:pic>
            <p:nvPicPr>
              <p:cNvPr id="12" name="图片 11"/>
              <p:cNvPicPr>
                <a:picLocks noChangeAspect="1"/>
              </p:cNvPicPr>
              <p:nvPr/>
            </p:nvPicPr>
            <p:blipFill>
              <a:blip r:embed="rId3"/>
              <a:stretch>
                <a:fillRect/>
              </a:stretch>
            </p:blipFill>
            <p:spPr>
              <a:xfrm>
                <a:off x="2832620" y="2578359"/>
                <a:ext cx="289308" cy="286243"/>
              </a:xfrm>
              <a:prstGeom prst="rect">
                <a:avLst/>
              </a:prstGeom>
            </p:spPr>
          </p:pic>
          <p:pic>
            <p:nvPicPr>
              <p:cNvPr id="13" name="图片 12"/>
              <p:cNvPicPr>
                <a:picLocks noChangeAspect="1"/>
              </p:cNvPicPr>
              <p:nvPr/>
            </p:nvPicPr>
            <p:blipFill>
              <a:blip r:embed="rId3"/>
              <a:stretch>
                <a:fillRect/>
              </a:stretch>
            </p:blipFill>
            <p:spPr>
              <a:xfrm>
                <a:off x="1108900" y="3116200"/>
                <a:ext cx="289308" cy="286243"/>
              </a:xfrm>
              <a:prstGeom prst="rect">
                <a:avLst/>
              </a:prstGeom>
            </p:spPr>
          </p:pic>
          <p:pic>
            <p:nvPicPr>
              <p:cNvPr id="14" name="图片 13"/>
              <p:cNvPicPr>
                <a:picLocks noChangeAspect="1"/>
              </p:cNvPicPr>
              <p:nvPr/>
            </p:nvPicPr>
            <p:blipFill>
              <a:blip r:embed="rId3"/>
              <a:stretch>
                <a:fillRect/>
              </a:stretch>
            </p:blipFill>
            <p:spPr>
              <a:xfrm>
                <a:off x="2007034" y="3135221"/>
                <a:ext cx="289308" cy="286243"/>
              </a:xfrm>
              <a:prstGeom prst="rect">
                <a:avLst/>
              </a:prstGeom>
            </p:spPr>
          </p:pic>
          <p:pic>
            <p:nvPicPr>
              <p:cNvPr id="98" name="图片 97"/>
              <p:cNvPicPr>
                <a:picLocks noChangeAspect="1"/>
              </p:cNvPicPr>
              <p:nvPr/>
            </p:nvPicPr>
            <p:blipFill>
              <a:blip r:embed="rId3"/>
              <a:stretch>
                <a:fillRect/>
              </a:stretch>
            </p:blipFill>
            <p:spPr>
              <a:xfrm>
                <a:off x="2854902" y="3130487"/>
                <a:ext cx="289308" cy="286243"/>
              </a:xfrm>
              <a:prstGeom prst="rect">
                <a:avLst/>
              </a:prstGeom>
            </p:spPr>
          </p:pic>
          <p:pic>
            <p:nvPicPr>
              <p:cNvPr id="99" name="图片 98"/>
              <p:cNvPicPr>
                <a:picLocks noChangeAspect="1"/>
              </p:cNvPicPr>
              <p:nvPr/>
            </p:nvPicPr>
            <p:blipFill>
              <a:blip r:embed="rId3"/>
              <a:stretch>
                <a:fillRect/>
              </a:stretch>
            </p:blipFill>
            <p:spPr>
              <a:xfrm>
                <a:off x="1135106" y="3715529"/>
                <a:ext cx="289308" cy="286243"/>
              </a:xfrm>
              <a:prstGeom prst="rect">
                <a:avLst/>
              </a:prstGeom>
            </p:spPr>
          </p:pic>
          <p:pic>
            <p:nvPicPr>
              <p:cNvPr id="100" name="图片 99"/>
              <p:cNvPicPr>
                <a:picLocks noChangeAspect="1"/>
              </p:cNvPicPr>
              <p:nvPr/>
            </p:nvPicPr>
            <p:blipFill>
              <a:blip r:embed="rId3"/>
              <a:stretch>
                <a:fillRect/>
              </a:stretch>
            </p:blipFill>
            <p:spPr>
              <a:xfrm>
                <a:off x="2032755" y="3715529"/>
                <a:ext cx="289308" cy="286243"/>
              </a:xfrm>
              <a:prstGeom prst="rect">
                <a:avLst/>
              </a:prstGeom>
            </p:spPr>
          </p:pic>
          <p:pic>
            <p:nvPicPr>
              <p:cNvPr id="101" name="图片 100"/>
              <p:cNvPicPr>
                <a:picLocks noChangeAspect="1"/>
              </p:cNvPicPr>
              <p:nvPr/>
            </p:nvPicPr>
            <p:blipFill>
              <a:blip r:embed="rId3"/>
              <a:stretch>
                <a:fillRect/>
              </a:stretch>
            </p:blipFill>
            <p:spPr>
              <a:xfrm>
                <a:off x="2854902" y="3724564"/>
                <a:ext cx="289308" cy="286243"/>
              </a:xfrm>
              <a:prstGeom prst="rect">
                <a:avLst/>
              </a:prstGeom>
            </p:spPr>
          </p:pic>
          <p:sp>
            <p:nvSpPr>
              <p:cNvPr id="15" name="矩形: 圆角 19"/>
              <p:cNvSpPr/>
              <p:nvPr/>
            </p:nvSpPr>
            <p:spPr>
              <a:xfrm>
                <a:off x="537535" y="2460396"/>
                <a:ext cx="2704447" cy="2058758"/>
              </a:xfrm>
              <a:prstGeom prst="roundRect">
                <a:avLst>
                  <a:gd name="adj" fmla="val 3572"/>
                </a:avLst>
              </a:prstGeom>
              <a:noFill/>
              <a:ln>
                <a:solidFill>
                  <a:srgbClr val="2D768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b="1">
                  <a:solidFill>
                    <a:srgbClr val="063B51"/>
                  </a:solidFill>
                  <a:latin typeface="微软雅黑" panose="020B0503020204020204" charset="-122"/>
                  <a:ea typeface="微软雅黑" panose="020B0503020204020204" charset="-122"/>
                </a:endParaRPr>
              </a:p>
            </p:txBody>
          </p:sp>
        </p:grpSp>
      </p:grpSp>
      <p:sp>
        <p:nvSpPr>
          <p:cNvPr id="16" name="TextBox 104"/>
          <p:cNvSpPr txBox="1"/>
          <p:nvPr/>
        </p:nvSpPr>
        <p:spPr>
          <a:xfrm>
            <a:off x="2886159" y="3957878"/>
            <a:ext cx="2386684" cy="932286"/>
          </a:xfrm>
          <a:prstGeom prst="rect">
            <a:avLst/>
          </a:prstGeom>
          <a:noFill/>
        </p:spPr>
        <p:txBody>
          <a:bodyPr wrap="square" lIns="68560" tIns="34280" rIns="68560" bIns="34280" rtlCol="0">
            <a:spAutoFit/>
          </a:bodyPr>
          <a:lstStyle/>
          <a:p>
            <a:pPr algn="just">
              <a:lnSpc>
                <a:spcPct val="130000"/>
              </a:lnSpc>
            </a:pPr>
            <a:r>
              <a:rPr lang="zh-CN" altLang="en-US" sz="1100" dirty="0">
                <a:latin typeface="微软雅黑" panose="020B0503020204020204" charset="-122"/>
                <a:ea typeface="微软雅黑" panose="020B0503020204020204" charset="-122"/>
                <a:cs typeface="微软雅黑" panose="020B0503020204020204" charset="-122"/>
              </a:rPr>
              <a:t>病毒，木马，勒索软件，外部攻击导致的数据破坏；人为误操作删除等原因导致数据的破坏；软件本身</a:t>
            </a:r>
            <a:r>
              <a:rPr lang="en-US" altLang="zh-CN" sz="1100" dirty="0">
                <a:latin typeface="微软雅黑" panose="020B0503020204020204" charset="-122"/>
                <a:ea typeface="微软雅黑" panose="020B0503020204020204" charset="-122"/>
                <a:cs typeface="微软雅黑" panose="020B0503020204020204" charset="-122"/>
              </a:rPr>
              <a:t>BUG</a:t>
            </a:r>
            <a:r>
              <a:rPr lang="zh-CN" altLang="en-US" sz="1100" dirty="0">
                <a:latin typeface="微软雅黑" panose="020B0503020204020204" charset="-122"/>
                <a:ea typeface="微软雅黑" panose="020B0503020204020204" charset="-122"/>
                <a:cs typeface="微软雅黑" panose="020B0503020204020204" charset="-122"/>
              </a:rPr>
              <a:t>导致数据的破坏。</a:t>
            </a:r>
            <a:endParaRPr lang="zh-CN" altLang="en-US" sz="1100" dirty="0">
              <a:latin typeface="微软雅黑" panose="020B0503020204020204" charset="-122"/>
              <a:ea typeface="微软雅黑" panose="020B0503020204020204" charset="-122"/>
              <a:cs typeface="微软雅黑" panose="020B0503020204020204" charset="-122"/>
            </a:endParaRPr>
          </a:p>
        </p:txBody>
      </p:sp>
      <p:sp>
        <p:nvSpPr>
          <p:cNvPr id="17" name="TextBox 105"/>
          <p:cNvSpPr txBox="1"/>
          <p:nvPr/>
        </p:nvSpPr>
        <p:spPr>
          <a:xfrm>
            <a:off x="3047593" y="3512836"/>
            <a:ext cx="1882581" cy="335861"/>
          </a:xfrm>
          <a:prstGeom prst="rect">
            <a:avLst/>
          </a:prstGeom>
          <a:noFill/>
        </p:spPr>
        <p:txBody>
          <a:bodyPr wrap="square" lIns="68560" tIns="0" rIns="68560" bIns="0" rtlCol="0" anchor="t">
            <a:spAutoFit/>
          </a:bodyPr>
          <a:lstStyle/>
          <a:p>
            <a:pPr algn="r">
              <a:lnSpc>
                <a:spcPct val="150000"/>
              </a:lnSpc>
            </a:pPr>
            <a:r>
              <a:rPr lang="zh-CN" altLang="en-US" sz="1600" b="1" dirty="0">
                <a:latin typeface="微软雅黑" panose="020B0503020204020204" charset="-122"/>
                <a:ea typeface="微软雅黑" panose="020B0503020204020204" charset="-122"/>
              </a:rPr>
              <a:t>避免数据逻辑错误</a:t>
            </a:r>
            <a:endParaRPr lang="zh-CN" altLang="en-US" sz="1600" b="1" dirty="0">
              <a:latin typeface="微软雅黑" panose="020B0503020204020204" charset="-122"/>
              <a:ea typeface="微软雅黑" panose="020B0503020204020204" charset="-122"/>
            </a:endParaRPr>
          </a:p>
        </p:txBody>
      </p:sp>
      <p:sp>
        <p:nvSpPr>
          <p:cNvPr id="24" name="爆炸形: 8 pt  14"/>
          <p:cNvSpPr/>
          <p:nvPr/>
        </p:nvSpPr>
        <p:spPr>
          <a:xfrm>
            <a:off x="894482" y="3803232"/>
            <a:ext cx="1303778" cy="864097"/>
          </a:xfrm>
          <a:prstGeom prst="irregularSeal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latin typeface="微软雅黑" panose="020B0503020204020204" charset="-122"/>
                <a:ea typeface="微软雅黑" panose="020B0503020204020204" charset="-122"/>
              </a:rPr>
              <a:t>1</a:t>
            </a:r>
            <a:endParaRPr lang="en-US" altLang="zh-CN" sz="2400" dirty="0">
              <a:solidFill>
                <a:schemeClr val="bg1"/>
              </a:solidFill>
              <a:latin typeface="微软雅黑" panose="020B0503020204020204" charset="-122"/>
              <a:ea typeface="微软雅黑" panose="020B0503020204020204" charset="-122"/>
            </a:endParaRPr>
          </a:p>
        </p:txBody>
      </p:sp>
      <p:sp>
        <p:nvSpPr>
          <p:cNvPr id="25" name="爆炸形: 8 pt  18"/>
          <p:cNvSpPr/>
          <p:nvPr/>
        </p:nvSpPr>
        <p:spPr>
          <a:xfrm>
            <a:off x="3520857" y="5347664"/>
            <a:ext cx="1303778" cy="864097"/>
          </a:xfrm>
          <a:prstGeom prst="irregularSeal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tx2"/>
                </a:solidFill>
                <a:latin typeface="微软雅黑" panose="020B0503020204020204" charset="-122"/>
                <a:ea typeface="微软雅黑" panose="020B0503020204020204" charset="-122"/>
              </a:rPr>
              <a:t>2</a:t>
            </a:r>
            <a:endParaRPr lang="en-US" altLang="zh-CN" sz="2400" dirty="0">
              <a:solidFill>
                <a:schemeClr val="tx2"/>
              </a:solidFill>
              <a:latin typeface="微软雅黑" panose="020B0503020204020204" charset="-122"/>
              <a:ea typeface="微软雅黑" panose="020B0503020204020204" charset="-122"/>
            </a:endParaRPr>
          </a:p>
        </p:txBody>
      </p:sp>
      <p:sp>
        <p:nvSpPr>
          <p:cNvPr id="26" name="TextBox 106"/>
          <p:cNvSpPr txBox="1"/>
          <p:nvPr/>
        </p:nvSpPr>
        <p:spPr>
          <a:xfrm>
            <a:off x="796291" y="5318344"/>
            <a:ext cx="2386684" cy="932286"/>
          </a:xfrm>
          <a:prstGeom prst="rect">
            <a:avLst/>
          </a:prstGeom>
          <a:noFill/>
        </p:spPr>
        <p:txBody>
          <a:bodyPr wrap="square" lIns="68560" tIns="34280" rIns="68560" bIns="34280" rtlCol="0">
            <a:spAutoFit/>
          </a:bodyPr>
          <a:lstStyle/>
          <a:p>
            <a:pPr algn="just">
              <a:lnSpc>
                <a:spcPct val="130000"/>
              </a:lnSpc>
            </a:pPr>
            <a:r>
              <a:rPr lang="zh-CN" altLang="en-US" sz="1100" dirty="0">
                <a:latin typeface="微软雅黑" panose="020B0503020204020204" charset="-122"/>
                <a:ea typeface="微软雅黑" panose="020B0503020204020204" charset="-122"/>
              </a:rPr>
              <a:t>当业务系统发生灾难故障，导致原始数据丢失或者遭受到破坏，利用备份系统可快速恢复业务系统运转，保障业务连续性。</a:t>
            </a:r>
            <a:endParaRPr lang="zh-CN" altLang="en-US" sz="1100" dirty="0">
              <a:latin typeface="微软雅黑" panose="020B0503020204020204" charset="-122"/>
              <a:ea typeface="微软雅黑" panose="020B0503020204020204" charset="-122"/>
            </a:endParaRPr>
          </a:p>
        </p:txBody>
      </p:sp>
      <p:sp>
        <p:nvSpPr>
          <p:cNvPr id="28" name="îṥļîḑé-TextBox 41"/>
          <p:cNvSpPr txBox="1"/>
          <p:nvPr/>
        </p:nvSpPr>
        <p:spPr>
          <a:xfrm>
            <a:off x="6580505" y="1884045"/>
            <a:ext cx="4993640" cy="4327525"/>
          </a:xfrm>
          <a:prstGeom prst="rect">
            <a:avLst/>
          </a:prstGeom>
          <a:noFill/>
        </p:spPr>
        <p:txBody>
          <a:bodyPr wrap="square" lIns="72000" tIns="0" rIns="72000" bIns="0" anchor="t" anchorCtr="0">
            <a:noAutofit/>
          </a:bodyPr>
          <a:lstStyle/>
          <a:p>
            <a:pPr marL="285750" indent="-285750">
              <a:lnSpc>
                <a:spcPct val="200000"/>
              </a:lnSpc>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sym typeface="Arial" panose="020B0604020202020204" pitchFamily="34" charset="0"/>
              </a:rPr>
              <a:t>【容灾备份系统】主要完成在数据中心/海量终端环境下，对业务服务器/办公终端进行系统级别备份、秒级恢复以及快速验证等功能，实现操作系统、数据、应用的备份与容灾，</a:t>
            </a:r>
            <a:r>
              <a:rPr lang="en-US" altLang="zh-CN" sz="1200" b="1" dirty="0">
                <a:solidFill>
                  <a:srgbClr val="E9554A"/>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防止由于人为误操作、病毒、攻击、自然灾害、战争等对服务器/数据的毁灭性破坏</a:t>
            </a:r>
            <a:r>
              <a:rPr lang="en-US" altLang="zh-CN" sz="1200" dirty="0">
                <a:latin typeface="微软雅黑" panose="020B0503020204020204" charset="-122"/>
                <a:ea typeface="微软雅黑" panose="020B0503020204020204" charset="-122"/>
                <a:cs typeface="微软雅黑" panose="020B0503020204020204" charset="-122"/>
                <a:sym typeface="Arial" panose="020B0604020202020204" pitchFamily="34" charset="0"/>
              </a:rPr>
              <a:t>，并极大的提高应用的业务连续性。</a:t>
            </a:r>
            <a:endParaRPr lang="en-US" altLang="zh-CN" sz="120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285750" indent="-285750">
              <a:lnSpc>
                <a:spcPct val="200000"/>
              </a:lnSpc>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sym typeface="Arial" panose="020B0604020202020204" pitchFamily="34" charset="0"/>
              </a:rPr>
              <a:t>Agent</a:t>
            </a:r>
            <a:r>
              <a:rPr lang="zh-CN" altLang="en-US" sz="1200" dirty="0">
                <a:latin typeface="微软雅黑" panose="020B0503020204020204" charset="-122"/>
                <a:ea typeface="微软雅黑" panose="020B0503020204020204" charset="-122"/>
                <a:cs typeface="微软雅黑" panose="020B0503020204020204" charset="-122"/>
                <a:sym typeface="Arial" panose="020B0604020202020204" pitchFamily="34" charset="0"/>
              </a:rPr>
              <a:t>批量部署：</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可以</a:t>
            </a:r>
            <a:r>
              <a:rPr lang="zh-CN" altLang="en-US" sz="1200" kern="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通过导入用户模板</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批量部署</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Agent</a:t>
            </a:r>
            <a:r>
              <a:rPr lang="zh-CN" altLang="en-US" sz="1200" kern="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，简</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化运维，极大提升部署效率。</a:t>
            </a:r>
            <a:endParaRPr lang="en-US" altLang="zh-CN"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285750" indent="-285750">
              <a:lnSpc>
                <a:spcPct val="200000"/>
              </a:lnSpc>
              <a:buFont typeface="Wingdings" panose="05000000000000000000" pitchFamily="2" charset="2"/>
              <a:buChar char="n"/>
            </a:pP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策略一键应用：</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一键完成</a:t>
            </a:r>
            <a:r>
              <a:rPr lang="zh-CN" altLang="en-US" sz="1200" kern="0"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所有</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终端备份路径的定义，极大简化多终端备份任务的重复配置工作量。</a:t>
            </a:r>
            <a:endPar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285750" indent="-285750">
              <a:lnSpc>
                <a:spcPct val="200000"/>
              </a:lnSpc>
              <a:buFont typeface="Wingdings" panose="05000000000000000000" pitchFamily="2" charset="2"/>
              <a:buChar char="n"/>
            </a:pPr>
            <a:r>
              <a:rPr lang="zh-CN" altLang="en-US" sz="1200" dirty="0">
                <a:latin typeface="微软雅黑" panose="020B0503020204020204" charset="-122"/>
                <a:ea typeface="微软雅黑" panose="020B0503020204020204" charset="-122"/>
                <a:cs typeface="微软雅黑" panose="020B0503020204020204" charset="-122"/>
                <a:sym typeface="Arial" panose="020B0604020202020204" pitchFamily="34" charset="0"/>
              </a:rPr>
              <a:t>极简的管理界面：</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采用</a:t>
            </a:r>
            <a:r>
              <a:rPr lang="en-US" altLang="zh-CN"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WEB</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统一管理界面，操作极其简单，</a:t>
            </a:r>
            <a:r>
              <a:rPr lang="en-US" altLang="zh-CN"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30</a:t>
            </a:r>
            <a:r>
              <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rPr>
              <a:t>分钟即可掌握整体操作和简单运维。</a:t>
            </a:r>
            <a:endParaRPr lang="zh-CN" altLang="en-US" sz="1200" kern="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nSpc>
                <a:spcPct val="200000"/>
              </a:lnSpc>
            </a:pPr>
            <a:endParaRPr lang="zh-CN" altLang="en-US" sz="120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nSpc>
                <a:spcPct val="150000"/>
              </a:lnSpc>
            </a:pPr>
            <a:endParaRPr lang="en-US" altLang="zh-CN" sz="1200" b="1" dirty="0">
              <a:solidFill>
                <a:srgbClr val="C00000"/>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nSpc>
                <a:spcPct val="150000"/>
              </a:lnSpc>
            </a:pPr>
            <a:endParaRPr lang="en-US" altLang="zh-CN" sz="1200" b="1" dirty="0">
              <a:solidFill>
                <a:srgbClr val="C00000"/>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7" name="圆角矩形 5"/>
          <p:cNvSpPr/>
          <p:nvPr/>
        </p:nvSpPr>
        <p:spPr>
          <a:xfrm>
            <a:off x="6710777" y="1294671"/>
            <a:ext cx="1191271" cy="421164"/>
          </a:xfrm>
          <a:prstGeom prst="roundRect">
            <a:avLst>
              <a:gd name="adj" fmla="val 771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场景优势</a:t>
            </a:r>
            <a:endParaRPr lang="zh-CN" altLang="en-US" sz="14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0" y="0"/>
            <a:ext cx="12192000" cy="6858000"/>
          </a:xfrm>
          <a:prstGeom prst="rect">
            <a:avLst/>
          </a:prstGeom>
        </p:spPr>
      </p:pic>
      <p:sp>
        <p:nvSpPr>
          <p:cNvPr id="3" name="任意形状 2"/>
          <p:cNvSpPr/>
          <p:nvPr/>
        </p:nvSpPr>
        <p:spPr>
          <a:xfrm rot="10800000" flipH="1" flipV="1">
            <a:off x="1815588" y="-22136"/>
            <a:ext cx="10376412" cy="6919225"/>
          </a:xfrm>
          <a:custGeom>
            <a:avLst/>
            <a:gdLst>
              <a:gd name="connsiteX0" fmla="*/ 4177553 w 4177553"/>
              <a:gd name="connsiteY0" fmla="*/ 3013636 h 3013636"/>
              <a:gd name="connsiteX1" fmla="*/ 2743200 w 4177553"/>
              <a:gd name="connsiteY1" fmla="*/ 3013636 h 3013636"/>
              <a:gd name="connsiteX2" fmla="*/ 0 w 4177553"/>
              <a:gd name="connsiteY2" fmla="*/ 648808 h 3013636"/>
              <a:gd name="connsiteX3" fmla="*/ 0 w 4177553"/>
              <a:gd name="connsiteY3" fmla="*/ 0 h 3013636"/>
              <a:gd name="connsiteX4" fmla="*/ 4177553 w 4177553"/>
              <a:gd name="connsiteY4" fmla="*/ 0 h 3013636"/>
              <a:gd name="connsiteX5" fmla="*/ 4177553 w 4177553"/>
              <a:gd name="connsiteY5" fmla="*/ 3013636 h 3013636"/>
              <a:gd name="connsiteX0-1" fmla="*/ 4183429 w 4183429"/>
              <a:gd name="connsiteY0-2" fmla="*/ 3013636 h 3013636"/>
              <a:gd name="connsiteX1-3" fmla="*/ 2749076 w 4183429"/>
              <a:gd name="connsiteY1-4" fmla="*/ 3013636 h 3013636"/>
              <a:gd name="connsiteX2-5" fmla="*/ 0 w 4183429"/>
              <a:gd name="connsiteY2-6" fmla="*/ 319774 h 3013636"/>
              <a:gd name="connsiteX3-7" fmla="*/ 5876 w 4183429"/>
              <a:gd name="connsiteY3-8" fmla="*/ 0 h 3013636"/>
              <a:gd name="connsiteX4-9" fmla="*/ 4183429 w 4183429"/>
              <a:gd name="connsiteY4-10" fmla="*/ 0 h 3013636"/>
              <a:gd name="connsiteX5-11" fmla="*/ 4183429 w 4183429"/>
              <a:gd name="connsiteY5-12" fmla="*/ 3013636 h 3013636"/>
              <a:gd name="connsiteX0-13" fmla="*/ 4533903 w 4533903"/>
              <a:gd name="connsiteY0-14" fmla="*/ 3023308 h 3023308"/>
              <a:gd name="connsiteX1-15" fmla="*/ 3099550 w 4533903"/>
              <a:gd name="connsiteY1-16" fmla="*/ 3023308 h 3023308"/>
              <a:gd name="connsiteX2-17" fmla="*/ 0 w 4533903"/>
              <a:gd name="connsiteY2-18" fmla="*/ 0 h 3023308"/>
              <a:gd name="connsiteX3-19" fmla="*/ 356350 w 4533903"/>
              <a:gd name="connsiteY3-20" fmla="*/ 9672 h 3023308"/>
              <a:gd name="connsiteX4-21" fmla="*/ 4533903 w 4533903"/>
              <a:gd name="connsiteY4-22" fmla="*/ 9672 h 3023308"/>
              <a:gd name="connsiteX5-23" fmla="*/ 4533903 w 4533903"/>
              <a:gd name="connsiteY5-24" fmla="*/ 3023308 h 3023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533903" h="3023308">
                <a:moveTo>
                  <a:pt x="4533903" y="3023308"/>
                </a:moveTo>
                <a:lnTo>
                  <a:pt x="3099550" y="3023308"/>
                </a:lnTo>
                <a:lnTo>
                  <a:pt x="0" y="0"/>
                </a:lnTo>
                <a:lnTo>
                  <a:pt x="356350" y="9672"/>
                </a:lnTo>
                <a:lnTo>
                  <a:pt x="4533903" y="9672"/>
                </a:lnTo>
                <a:lnTo>
                  <a:pt x="4533903" y="3023308"/>
                </a:lnTo>
                <a:close/>
              </a:path>
            </a:pathLst>
          </a:custGeom>
          <a:solidFill>
            <a:srgbClr val="2E2E3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三角形 3"/>
          <p:cNvSpPr/>
          <p:nvPr/>
        </p:nvSpPr>
        <p:spPr>
          <a:xfrm rot="10800000">
            <a:off x="9448800" y="0"/>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9554A"/>
              </a:solidFill>
            </a:endParaRPr>
          </a:p>
        </p:txBody>
      </p:sp>
      <p:sp>
        <p:nvSpPr>
          <p:cNvPr id="5" name="三角形 4"/>
          <p:cNvSpPr/>
          <p:nvPr/>
        </p:nvSpPr>
        <p:spPr>
          <a:xfrm>
            <a:off x="0" y="4493172"/>
            <a:ext cx="2743200" cy="236482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6625863" y="2872952"/>
            <a:ext cx="3569696" cy="898234"/>
            <a:chOff x="5567084" y="1156447"/>
            <a:chExt cx="2084293" cy="898234"/>
          </a:xfrm>
        </p:grpSpPr>
        <p:sp>
          <p:nvSpPr>
            <p:cNvPr id="7" name="矩形 6"/>
            <p:cNvSpPr/>
            <p:nvPr/>
          </p:nvSpPr>
          <p:spPr>
            <a:xfrm>
              <a:off x="5567084" y="1156447"/>
              <a:ext cx="48782" cy="898234"/>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9" name="文本框 8"/>
            <p:cNvSpPr txBox="1"/>
            <p:nvPr/>
          </p:nvSpPr>
          <p:spPr>
            <a:xfrm>
              <a:off x="5824917" y="1374731"/>
              <a:ext cx="1826460" cy="461665"/>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chemeClr val="bg1"/>
                  </a:solidFill>
                  <a:latin typeface="Century Gothic" panose="020B0502020202020204" pitchFamily="34" charset="0"/>
                  <a:ea typeface="微软雅黑" panose="020B0503020204020204" charset="-122"/>
                  <a:cs typeface="Segoe UI Light" panose="020B0502040204020203" pitchFamily="34" charset="0"/>
                </a:rPr>
                <a:t>方案规划</a:t>
              </a:r>
              <a:endParaRPr lang="id-ID" altLang="zh-CN" sz="2400" b="1" spc="300" dirty="0">
                <a:solidFill>
                  <a:schemeClr val="bg1"/>
                </a:solidFill>
                <a:latin typeface="Century Gothic" panose="020B0502020202020204" pitchFamily="34" charset="0"/>
                <a:ea typeface="微软雅黑" panose="020B0503020204020204" charset="-122"/>
                <a:cs typeface="Segoe UI Light" panose="020B0502040204020203" pitchFamily="34" charset="0"/>
              </a:endParaRPr>
            </a:p>
          </p:txBody>
        </p:sp>
      </p:grpSp>
      <p:sp>
        <p:nvSpPr>
          <p:cNvPr id="11" name="文本框 10"/>
          <p:cNvSpPr txBox="1"/>
          <p:nvPr/>
        </p:nvSpPr>
        <p:spPr>
          <a:xfrm>
            <a:off x="6386282" y="1499794"/>
            <a:ext cx="4185465" cy="11449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6000" i="1" u="none" strike="noStrike" kern="1200" cap="none" spc="0" normalizeH="0" baseline="0" noProof="0" dirty="0">
                <a:ln>
                  <a:noFill/>
                </a:ln>
                <a:solidFill>
                  <a:schemeClr val="bg1"/>
                </a:solidFill>
                <a:effectLst/>
                <a:uLnTx/>
                <a:uFillTx/>
                <a:latin typeface="Avenir Book Oblique" charset="0"/>
                <a:ea typeface="Avenir Book Oblique" charset="0"/>
                <a:cs typeface="Avenir Book Oblique" charset="0"/>
              </a:rPr>
              <a:t>PART.02</a:t>
            </a:r>
            <a:endParaRPr kumimoji="0" lang="zh-CN" altLang="en-US" sz="6000" i="1" u="none" strike="noStrike" kern="1200" cap="none" spc="0" normalizeH="0" baseline="0" noProof="0" dirty="0">
              <a:ln>
                <a:noFill/>
              </a:ln>
              <a:solidFill>
                <a:schemeClr val="bg1"/>
              </a:solidFill>
              <a:effectLst/>
              <a:uLnTx/>
              <a:uFillTx/>
              <a:latin typeface="Avenir Book Oblique" charset="0"/>
              <a:ea typeface="Avenir Book Oblique" charset="0"/>
              <a:cs typeface="Avenir Book Oblique"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45904" y="211033"/>
            <a:ext cx="3139976" cy="744346"/>
            <a:chOff x="5567083" y="1156447"/>
            <a:chExt cx="3139976"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5790309" y="1328565"/>
              <a:ext cx="2916750" cy="398780"/>
            </a:xfrm>
            <a:prstGeom prst="rect">
              <a:avLst/>
            </a:prstGeom>
            <a:noFill/>
          </p:spPr>
          <p:txBody>
            <a:bodyPr wrap="square" rtlCol="0">
              <a:spAutoFit/>
              <a:scene3d>
                <a:camera prst="orthographicFront"/>
                <a:lightRig rig="threePt" dir="t"/>
              </a:scene3d>
              <a:sp3d contourW="12700"/>
            </a:bodyPr>
            <a:lstStyle/>
            <a:p>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数据</a:t>
              </a:r>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防泄密方案对比</a:t>
              </a:r>
              <a:endParaRPr lang="id-ID" altLang="zh-CN"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endParaRPr>
            </a:p>
          </p:txBody>
        </p:sp>
      </p:grpSp>
      <p:graphicFrame>
        <p:nvGraphicFramePr>
          <p:cNvPr id="6" name="表格 5"/>
          <p:cNvGraphicFramePr>
            <a:graphicFrameLocks noGrp="1"/>
          </p:cNvGraphicFramePr>
          <p:nvPr/>
        </p:nvGraphicFramePr>
        <p:xfrm>
          <a:off x="1046258" y="880835"/>
          <a:ext cx="10346055" cy="5836285"/>
        </p:xfrm>
        <a:graphic>
          <a:graphicData uri="http://schemas.openxmlformats.org/drawingml/2006/table">
            <a:tbl>
              <a:tblPr>
                <a:tableStyleId>{5C22544A-7EE6-4342-B048-85BDC9FD1C3A}</a:tableStyleId>
              </a:tblPr>
              <a:tblGrid>
                <a:gridCol w="1613535"/>
                <a:gridCol w="3029585"/>
                <a:gridCol w="2813685"/>
                <a:gridCol w="2889250"/>
              </a:tblGrid>
              <a:tr h="375285">
                <a:tc>
                  <a:txBody>
                    <a:bodyPr/>
                    <a:lstStyle/>
                    <a:p>
                      <a:pPr algn="ctr" fontAlgn="ct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1" u="none" strike="noStrike">
                          <a:solidFill>
                            <a:schemeClr val="tx1"/>
                          </a:solidFill>
                          <a:effectLst/>
                          <a:latin typeface="微软雅黑" panose="020B0503020204020204" charset="-122"/>
                          <a:ea typeface="微软雅黑" panose="020B0503020204020204" charset="-122"/>
                        </a:rPr>
                        <a:t>方案一</a:t>
                      </a:r>
                      <a:endParaRPr lang="zh-CN" altLang="en-US" sz="1200" b="1" i="0" u="none" strike="noStrike">
                        <a:solidFill>
                          <a:schemeClr val="tx1"/>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1" u="none" strike="noStrike">
                          <a:solidFill>
                            <a:schemeClr val="tx1"/>
                          </a:solidFill>
                          <a:effectLst/>
                          <a:latin typeface="微软雅黑" panose="020B0503020204020204" charset="-122"/>
                          <a:ea typeface="微软雅黑" panose="020B0503020204020204" charset="-122"/>
                        </a:rPr>
                        <a:t>方案二</a:t>
                      </a:r>
                      <a:endParaRPr lang="zh-CN" altLang="en-US" sz="1200" b="1" i="0" u="none" strike="noStrike">
                        <a:solidFill>
                          <a:schemeClr val="tx1"/>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1" u="none" strike="noStrike">
                          <a:solidFill>
                            <a:schemeClr val="tx1"/>
                          </a:solidFill>
                          <a:effectLst/>
                          <a:latin typeface="微软雅黑" panose="020B0503020204020204" charset="-122"/>
                          <a:ea typeface="微软雅黑" panose="020B0503020204020204" charset="-122"/>
                        </a:rPr>
                        <a:t>方案三</a:t>
                      </a:r>
                      <a:endParaRPr lang="zh-CN" altLang="en-US" sz="1200" b="1" i="0" u="none" strike="noStrike">
                        <a:solidFill>
                          <a:schemeClr val="tx1"/>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05130">
                <a:tc>
                  <a:txBody>
                    <a:bodyPr/>
                    <a:p>
                      <a:pPr algn="ctr" fontAlgn="ctr">
                        <a:buNone/>
                      </a:pPr>
                      <a:r>
                        <a:rPr lang="zh-CN" altLang="en-US" sz="1200" b="1" i="0" u="none" strike="noStrike">
                          <a:solidFill>
                            <a:srgbClr val="C00000"/>
                          </a:solidFill>
                          <a:effectLst/>
                          <a:latin typeface="微软雅黑" panose="020B0503020204020204" charset="-122"/>
                          <a:ea typeface="微软雅黑" panose="020B0503020204020204" charset="-122"/>
                        </a:rPr>
                        <a:t>方案组成</a:t>
                      </a:r>
                      <a:endParaRPr lang="zh-CN" altLang="en-US" sz="1200" b="1" i="0" u="none" strike="noStrike">
                        <a:solidFill>
                          <a:srgbClr val="C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1" i="0" u="none" strike="noStrike">
                          <a:solidFill>
                            <a:srgbClr val="C00000"/>
                          </a:solidFill>
                          <a:effectLst/>
                          <a:latin typeface="微软雅黑" panose="020B0503020204020204" charset="-122"/>
                          <a:ea typeface="微软雅黑" panose="020B0503020204020204" charset="-122"/>
                        </a:rPr>
                        <a:t>替换桌管加密</a:t>
                      </a:r>
                      <a:endParaRPr lang="zh-CN" altLang="en-US" sz="1200" b="1" i="0" u="none" strike="noStrike">
                        <a:solidFill>
                          <a:srgbClr val="C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en-US" altLang="zh-CN"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AD</a:t>
                      </a:r>
                      <a:r>
                        <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域控</a:t>
                      </a:r>
                      <a:r>
                        <a:rPr lang="en-US" altLang="zh-CN"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a:t>
                      </a:r>
                      <a:r>
                        <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云桌面</a:t>
                      </a:r>
                      <a:r>
                        <a:rPr lang="en-US" altLang="zh-CN"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+AC</a:t>
                      </a:r>
                      <a:r>
                        <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行为管理</a:t>
                      </a:r>
                      <a:endPar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en-US" altLang="zh-CN"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AD</a:t>
                      </a:r>
                      <a:r>
                        <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域控</a:t>
                      </a:r>
                      <a:r>
                        <a:rPr lang="en-US" altLang="zh-CN"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a:t>
                      </a:r>
                      <a:r>
                        <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rPr>
                        <a:t>飞连</a:t>
                      </a:r>
                      <a:endParaRPr lang="zh-CN" altLang="en-US" sz="1200" b="1" i="0" u="none" strike="noStrike">
                        <a:solidFill>
                          <a:srgbClr val="C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55203">
                <a:tc>
                  <a:txBody>
                    <a:bodyPr/>
                    <a:p>
                      <a:pPr algn="ctr" fontAlgn="ctr">
                        <a:buClrTx/>
                        <a:buSzTx/>
                        <a:buFontTx/>
                        <a:buNone/>
                      </a:pPr>
                      <a:r>
                        <a:rPr lang="zh-CN" altLang="en-US" sz="1200" b="0" i="0" u="none" strike="noStrike">
                          <a:effectLst/>
                          <a:latin typeface="微软雅黑" panose="020B0503020204020204" charset="-122"/>
                          <a:ea typeface="微软雅黑" panose="020B0503020204020204" charset="-122"/>
                        </a:rPr>
                        <a:t>数据资产安全性</a:t>
                      </a:r>
                      <a:endParaRPr lang="zh-CN" altLang="en-US" sz="1200" b="0" i="0"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较高，数据加密</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极高，云桌面隔离环境</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cs typeface="微软雅黑" panose="020B0503020204020204" charset="-122"/>
                        </a:rPr>
                        <a:t>一般，飞连包含</a:t>
                      </a:r>
                      <a:r>
                        <a:rPr lang="en-US" altLang="zh-CN" sz="1200" b="0" i="0" u="none" strike="noStrike" dirty="0">
                          <a:effectLst/>
                          <a:latin typeface="微软雅黑" panose="020B0503020204020204" charset="-122"/>
                          <a:ea typeface="微软雅黑" panose="020B0503020204020204" charset="-122"/>
                          <a:cs typeface="微软雅黑" panose="020B0503020204020204" charset="-122"/>
                        </a:rPr>
                        <a:t>DLP</a:t>
                      </a:r>
                      <a:r>
                        <a:rPr lang="zh-CN" altLang="en-US" sz="1200" b="0" i="0" u="none" strike="noStrike" dirty="0">
                          <a:effectLst/>
                          <a:latin typeface="微软雅黑" panose="020B0503020204020204" charset="-122"/>
                          <a:ea typeface="微软雅黑" panose="020B0503020204020204" charset="-122"/>
                          <a:cs typeface="微软雅黑" panose="020B0503020204020204" charset="-122"/>
                        </a:rPr>
                        <a:t>模块审计</a:t>
                      </a:r>
                      <a:endParaRPr lang="zh-CN" altLang="en-US" sz="1200" b="0" i="0" u="none" strike="noStrike" dirty="0">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55203">
                <a:tc>
                  <a:txBody>
                    <a:bodyPr/>
                    <a:p>
                      <a:pPr algn="ctr" fontAlgn="ctr"/>
                      <a:r>
                        <a:rPr lang="zh-CN" altLang="en-US" sz="1200" b="0" u="none" strike="noStrike">
                          <a:effectLst/>
                          <a:latin typeface="微软雅黑" panose="020B0503020204020204" charset="-122"/>
                          <a:ea typeface="微软雅黑" panose="020B0503020204020204" charset="-122"/>
                        </a:rPr>
                        <a:t>文档操作可追溯性</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极高，文件全流程追溯</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较高，外发网络统一出口，导出审计</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较高，</a:t>
                      </a:r>
                      <a:r>
                        <a:rPr lang="zh-CN" altLang="en-US" sz="1200" b="0" dirty="0">
                          <a:solidFill>
                            <a:schemeClr val="tx1">
                              <a:lumMod val="65000"/>
                              <a:lumOff val="35000"/>
                            </a:schemeClr>
                          </a:solidFill>
                          <a:latin typeface="微软雅黑" panose="020B0503020204020204" charset="-122"/>
                          <a:ea typeface="微软雅黑" panose="020B0503020204020204" charset="-122"/>
                          <a:sym typeface="+mn-ea"/>
                        </a:rPr>
                        <a:t>具备敏感文件检测与取证溯源能力</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55203">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桌面管理能力</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较强，可记录桌面操作、提供水印、终端权限管理等</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u="none" strike="noStrike">
                          <a:effectLst/>
                          <a:latin typeface="微软雅黑" panose="020B0503020204020204" charset="-122"/>
                          <a:ea typeface="微软雅黑" panose="020B0503020204020204" charset="-122"/>
                        </a:rPr>
                        <a:t>较强，可审计上网行为，提供桌面水域、录屏审计等</a:t>
                      </a:r>
                      <a:endParaRPr lang="zh-CN" altLang="en-US" sz="1200" b="0"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一般，具备外设管理、敏感文件识别</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55203">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平台安全接入能力</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低，使用桌管账户密码，跨公网使用通过端口映射连接加密服务器</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一般、多因素认证，跨公网使用需另建</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VPN</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连接桌面</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高，内置基线核查与多因素认证能力，跨公网使用产品内置</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VPN</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模块可提供安全接入</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55203">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业务系统兼容性</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一般，加密可能导致部分数据异常</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无兼容性问题</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None/>
                      </a:pPr>
                      <a:r>
                        <a:rPr lang="zh-CN" altLang="en-US" sz="1200" b="0" i="0" u="none" strike="noStrike">
                          <a:solidFill>
                            <a:srgbClr val="000000"/>
                          </a:solidFill>
                          <a:effectLst/>
                          <a:latin typeface="微软雅黑" panose="020B0503020204020204" charset="-122"/>
                          <a:ea typeface="微软雅黑" panose="020B0503020204020204" charset="-122"/>
                        </a:rPr>
                        <a:t>无兼容性问题</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77228">
                <a:tc>
                  <a:txBody>
                    <a:bodyPr/>
                    <a:lstStyle/>
                    <a:p>
                      <a:pPr algn="ctr" fontAlgn="ctr"/>
                      <a:r>
                        <a:rPr lang="zh-CN" altLang="en-US" sz="1200" b="0" u="none" strike="noStrike">
                          <a:effectLst/>
                          <a:latin typeface="微软雅黑" panose="020B0503020204020204" charset="-122"/>
                          <a:ea typeface="微软雅黑" panose="020B0503020204020204" charset="-122"/>
                        </a:rPr>
                        <a:t>可视化资产管理</a:t>
                      </a:r>
                      <a:endParaRPr lang="zh-CN" altLang="en-US" sz="1200" b="0"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详细，软件</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硬件资产</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一般，硬件资产</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详细，软件</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硬件资产，</a:t>
                      </a:r>
                      <a:r>
                        <a:rPr lang="zh-CN" altLang="en-US" sz="1200" b="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支持与企业资产管理平台数据打通</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99255">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身份认证能力</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密码认证</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AC</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本地认证</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桌面账户认证</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可视化组织机构与身份认证，提供</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VPN</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接入与</a:t>
                      </a:r>
                      <a:r>
                        <a:rPr lang="en-US" altLang="zh-CN"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SSO</a:t>
                      </a:r>
                      <a:r>
                        <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rPr>
                        <a:t>单点登录</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25835">
                <a:tc>
                  <a:txBody>
                    <a:bodyPr/>
                    <a:lstStyle/>
                    <a:p>
                      <a:pPr algn="ctr" fontAlgn="ctr"/>
                      <a:r>
                        <a:rPr lang="zh-CN" altLang="en-US" sz="1200" b="0" u="none" strike="noStrike">
                          <a:effectLst/>
                          <a:latin typeface="微软雅黑" panose="020B0503020204020204" charset="-122"/>
                          <a:ea typeface="微软雅黑" panose="020B0503020204020204" charset="-122"/>
                        </a:rPr>
                        <a:t>是否具有统一管理</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是</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是</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r>
                        <a:rPr lang="zh-CN" altLang="en-US" sz="1200" b="0" i="0" u="none" strike="noStrike">
                          <a:solidFill>
                            <a:srgbClr val="000000"/>
                          </a:solidFill>
                          <a:effectLst/>
                          <a:latin typeface="微软雅黑" panose="020B0503020204020204" charset="-122"/>
                          <a:ea typeface="微软雅黑" panose="020B0503020204020204" charset="-122"/>
                        </a:rPr>
                        <a:t>是</a:t>
                      </a:r>
                      <a:endParaRPr lang="zh-CN" altLang="en-US" sz="1200" b="0"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25835">
                <a:tc>
                  <a:txBody>
                    <a:bodyPr/>
                    <a:p>
                      <a:pPr algn="ctr" fontAlgn="ctr">
                        <a:buClrTx/>
                        <a:buSzTx/>
                        <a:buFontTx/>
                        <a:buNone/>
                      </a:pPr>
                      <a:r>
                        <a:rPr lang="zh-CN" altLang="en-US" sz="1200" b="0" i="0" u="none" strike="noStrike">
                          <a:effectLst/>
                          <a:latin typeface="微软雅黑" panose="020B0503020204020204" charset="-122"/>
                          <a:ea typeface="微软雅黑" panose="020B0503020204020204" charset="-122"/>
                        </a:rPr>
                        <a:t>是否集成终端安全能力</a:t>
                      </a:r>
                      <a:endParaRPr lang="zh-CN" altLang="en-US" sz="1200" b="0" i="0"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否</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cs typeface="微软雅黑" panose="020B0503020204020204" charset="-122"/>
                        </a:rPr>
                        <a:t>否，云桌面可与终端</a:t>
                      </a:r>
                      <a:r>
                        <a:rPr lang="en-US" altLang="zh-CN" sz="1200" b="0" i="0" u="none" strike="noStrike" dirty="0">
                          <a:effectLst/>
                          <a:latin typeface="微软雅黑" panose="020B0503020204020204" charset="-122"/>
                          <a:ea typeface="微软雅黑" panose="020B0503020204020204" charset="-122"/>
                          <a:cs typeface="微软雅黑" panose="020B0503020204020204" charset="-122"/>
                        </a:rPr>
                        <a:t>EDR</a:t>
                      </a:r>
                      <a:r>
                        <a:rPr lang="zh-CN" altLang="en-US" sz="1200" b="0" i="0" u="none" strike="noStrike" dirty="0">
                          <a:effectLst/>
                          <a:latin typeface="微软雅黑" panose="020B0503020204020204" charset="-122"/>
                          <a:ea typeface="微软雅黑" panose="020B0503020204020204" charset="-122"/>
                          <a:cs typeface="微软雅黑" panose="020B0503020204020204" charset="-122"/>
                        </a:rPr>
                        <a:t>联动</a:t>
                      </a:r>
                      <a:endParaRPr lang="zh-CN" altLang="en-US" sz="1200" b="0" i="0" u="none" strike="noStrike" dirty="0">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是，产品内置基线核查与病毒查杀模块</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25835">
                <a:tc>
                  <a:txBody>
                    <a:bodyPr/>
                    <a:p>
                      <a:pPr algn="ctr" fontAlgn="ctr">
                        <a:buClrTx/>
                        <a:buSzTx/>
                        <a:buFontTx/>
                        <a:buNone/>
                      </a:pPr>
                      <a:r>
                        <a:rPr lang="zh-CN" altLang="en-US" sz="1200" b="0" i="0" u="none" strike="noStrike">
                          <a:effectLst/>
                          <a:latin typeface="微软雅黑" panose="020B0503020204020204" charset="-122"/>
                          <a:ea typeface="微软雅黑" panose="020B0503020204020204" charset="-122"/>
                        </a:rPr>
                        <a:t>弹性扩容能力</a:t>
                      </a:r>
                      <a:endParaRPr lang="zh-CN" altLang="en-US" sz="1200" b="0" i="0"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较好，直接增加授权</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i="0" u="none" strike="noStrike" dirty="0">
                          <a:effectLst/>
                          <a:latin typeface="微软雅黑" panose="020B0503020204020204" charset="-122"/>
                          <a:ea typeface="微软雅黑" panose="020B0503020204020204" charset="-122"/>
                        </a:rPr>
                        <a:t>一般，平滑添加桌面云服务器</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buClrTx/>
                        <a:buSzTx/>
                        <a:buFontTx/>
                        <a:buNone/>
                      </a:pPr>
                      <a:r>
                        <a:rPr lang="zh-CN" altLang="en-US" sz="1200" b="0" dirty="0">
                          <a:effectLst/>
                          <a:latin typeface="微软雅黑" panose="020B0503020204020204" charset="-122"/>
                          <a:ea typeface="微软雅黑" panose="020B0503020204020204" charset="-122"/>
                          <a:sym typeface="+mn-ea"/>
                        </a:rPr>
                        <a:t>较好，直接增加授权</a:t>
                      </a:r>
                      <a:endParaRPr lang="zh-CN" altLang="en-US" sz="1200" b="0" i="0" u="none" strike="noStrike" dirty="0">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425835">
                <a:tc>
                  <a:txBody>
                    <a:bodyPr/>
                    <a:p>
                      <a:pPr algn="ctr" fontAlgn="ctr"/>
                      <a:r>
                        <a:rPr lang="zh-CN" altLang="en-US" sz="1200" b="1" u="none" strike="noStrike">
                          <a:solidFill>
                            <a:srgbClr val="C00000"/>
                          </a:solidFill>
                          <a:effectLst/>
                          <a:latin typeface="微软雅黑" panose="020B0503020204020204" charset="-122"/>
                          <a:ea typeface="微软雅黑" panose="020B0503020204020204" charset="-122"/>
                        </a:rPr>
                        <a:t>数据容灾保护（可选）</a:t>
                      </a:r>
                      <a:endParaRPr lang="zh-CN" altLang="en-US" sz="1200" b="1" u="none" strike="noStrike">
                        <a:solidFill>
                          <a:srgbClr val="C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en-US" altLang="zh-CN" sz="1200" b="0" u="none" strike="noStrike">
                          <a:effectLst/>
                          <a:latin typeface="微软雅黑" panose="020B0503020204020204" charset="-122"/>
                          <a:ea typeface="微软雅黑" panose="020B0503020204020204" charset="-122"/>
                          <a:cs typeface="微软雅黑" panose="020B0503020204020204" charset="-122"/>
                        </a:rPr>
                        <a:t>EDR</a:t>
                      </a:r>
                      <a:r>
                        <a:rPr lang="zh-CN" altLang="en-US" sz="1200" b="0" u="none" strike="noStrike">
                          <a:effectLst/>
                          <a:latin typeface="微软雅黑" panose="020B0503020204020204" charset="-122"/>
                          <a:ea typeface="微软雅黑" panose="020B0503020204020204" charset="-122"/>
                          <a:cs typeface="微软雅黑" panose="020B0503020204020204" charset="-122"/>
                        </a:rPr>
                        <a:t>终端杀毒</a:t>
                      </a:r>
                      <a:br>
                        <a:rPr lang="zh-CN" altLang="en-US" sz="1200" b="0" u="none" strike="noStrike">
                          <a:effectLst/>
                          <a:latin typeface="微软雅黑" panose="020B0503020204020204" charset="-122"/>
                          <a:ea typeface="微软雅黑" panose="020B0503020204020204" charset="-122"/>
                          <a:cs typeface="微软雅黑" panose="020B0503020204020204" charset="-122"/>
                        </a:rPr>
                      </a:br>
                      <a:r>
                        <a:rPr lang="zh-CN" altLang="en-US" sz="1200" b="0" u="none" strike="noStrike">
                          <a:effectLst/>
                          <a:latin typeface="微软雅黑" panose="020B0503020204020204" charset="-122"/>
                          <a:ea typeface="微软雅黑" panose="020B0503020204020204" charset="-122"/>
                          <a:cs typeface="微软雅黑" panose="020B0503020204020204" charset="-122"/>
                        </a:rPr>
                        <a:t>备份一体机</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en-US" altLang="zh-CN" sz="1200" b="0">
                          <a:effectLst/>
                          <a:latin typeface="微软雅黑" panose="020B0503020204020204" charset="-122"/>
                          <a:ea typeface="微软雅黑" panose="020B0503020204020204" charset="-122"/>
                          <a:cs typeface="微软雅黑" panose="020B0503020204020204" charset="-122"/>
                          <a:sym typeface="+mn-ea"/>
                        </a:rPr>
                        <a:t>EDR</a:t>
                      </a:r>
                      <a:r>
                        <a:rPr lang="zh-CN" altLang="en-US" sz="1200" b="0">
                          <a:effectLst/>
                          <a:latin typeface="微软雅黑" panose="020B0503020204020204" charset="-122"/>
                          <a:ea typeface="微软雅黑" panose="020B0503020204020204" charset="-122"/>
                          <a:cs typeface="微软雅黑" panose="020B0503020204020204" charset="-122"/>
                          <a:sym typeface="+mn-ea"/>
                        </a:rPr>
                        <a:t>终端杀毒</a:t>
                      </a:r>
                      <a:br>
                        <a:rPr lang="zh-CN" altLang="en-US" sz="1200" b="0">
                          <a:effectLst/>
                          <a:latin typeface="微软雅黑" panose="020B0503020204020204" charset="-122"/>
                          <a:ea typeface="微软雅黑" panose="020B0503020204020204" charset="-122"/>
                          <a:cs typeface="微软雅黑" panose="020B0503020204020204" charset="-122"/>
                          <a:sym typeface="+mn-ea"/>
                        </a:rPr>
                      </a:br>
                      <a:r>
                        <a:rPr lang="zh-CN" altLang="en-US" sz="1200" b="0">
                          <a:effectLst/>
                          <a:latin typeface="微软雅黑" panose="020B0503020204020204" charset="-122"/>
                          <a:ea typeface="微软雅黑" panose="020B0503020204020204" charset="-122"/>
                          <a:cs typeface="微软雅黑" panose="020B0503020204020204" charset="-122"/>
                          <a:sym typeface="+mn-ea"/>
                        </a:rPr>
                        <a:t>备份一体机</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p>
                      <a:pPr algn="ctr" fontAlgn="ctr"/>
                      <a:r>
                        <a:rPr lang="zh-CN" altLang="en-US" sz="1200" b="0">
                          <a:effectLst/>
                          <a:latin typeface="微软雅黑" panose="020B0503020204020204" charset="-122"/>
                          <a:ea typeface="微软雅黑" panose="020B0503020204020204" charset="-122"/>
                          <a:cs typeface="微软雅黑" panose="020B0503020204020204" charset="-122"/>
                          <a:sym typeface="+mn-ea"/>
                        </a:rPr>
                        <a:t>备份一体机</a:t>
                      </a:r>
                      <a:endParaRPr lang="zh-CN" altLang="en-US" sz="1200" b="0" i="0" u="none" strike="noStrike">
                        <a:solidFill>
                          <a:srgbClr val="000000"/>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45904" y="434553"/>
            <a:ext cx="5925185" cy="744346"/>
            <a:chOff x="5567083" y="1156447"/>
            <a:chExt cx="592518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5790603" y="1328532"/>
              <a:ext cx="5701665" cy="398780"/>
            </a:xfrm>
            <a:prstGeom prst="rect">
              <a:avLst/>
            </a:prstGeom>
            <a:noFill/>
          </p:spPr>
          <p:txBody>
            <a:bodyPr wrap="square" rtlCol="0">
              <a:spAutoFit/>
              <a:scene3d>
                <a:camera prst="orthographicFront"/>
                <a:lightRig rig="threePt" dir="t"/>
              </a:scene3d>
              <a:sp3d contourW="12700"/>
            </a:bodyPr>
            <a:lstStyle/>
            <a:p>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预算对比（</a:t>
              </a:r>
              <a:r>
                <a:rPr lang="zh-CN" altLang="en-US" sz="2000" b="1" spc="300" dirty="0">
                  <a:solidFill>
                    <a:srgbClr val="C00000"/>
                  </a:solidFill>
                  <a:latin typeface="Century Gothic" panose="020B0502020202020204" pitchFamily="34" charset="0"/>
                  <a:ea typeface="微软雅黑" panose="020B0503020204020204" charset="-122"/>
                  <a:cs typeface="Segoe UI Light" panose="020B0502040204020203" pitchFamily="34" charset="0"/>
                </a:rPr>
                <a:t>包含</a:t>
              </a:r>
              <a:r>
                <a:rPr lang="zh-CN" altLang="en-US" sz="2000" b="1">
                  <a:solidFill>
                    <a:srgbClr val="C00000"/>
                  </a:solidFill>
                  <a:effectLst/>
                  <a:latin typeface="微软雅黑" panose="020B0503020204020204" charset="-122"/>
                  <a:ea typeface="微软雅黑" panose="020B0503020204020204" charset="-122"/>
                  <a:sym typeface="+mn-ea"/>
                </a:rPr>
                <a:t>数据容灾保护</a:t>
              </a:r>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a:t>
              </a:r>
              <a:endParaRPr lang="id-ID" altLang="zh-CN"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endParaRPr>
            </a:p>
          </p:txBody>
        </p:sp>
      </p:grpSp>
      <p:graphicFrame>
        <p:nvGraphicFramePr>
          <p:cNvPr id="6" name="表格 5"/>
          <p:cNvGraphicFramePr>
            <a:graphicFrameLocks noGrp="1"/>
          </p:cNvGraphicFramePr>
          <p:nvPr>
            <p:custDataLst>
              <p:tags r:id="rId1"/>
            </p:custDataLst>
          </p:nvPr>
        </p:nvGraphicFramePr>
        <p:xfrm>
          <a:off x="1290955" y="2023745"/>
          <a:ext cx="9185910" cy="3103880"/>
        </p:xfrm>
        <a:graphic>
          <a:graphicData uri="http://schemas.openxmlformats.org/drawingml/2006/table">
            <a:tbl>
              <a:tblPr>
                <a:tableStyleId>{5C22544A-7EE6-4342-B048-85BDC9FD1C3A}</a:tableStyleId>
              </a:tblPr>
              <a:tblGrid>
                <a:gridCol w="2580005"/>
                <a:gridCol w="6605905"/>
              </a:tblGrid>
              <a:tr h="509905">
                <a:tc>
                  <a:txBody>
                    <a:bodyPr/>
                    <a:lstStyle/>
                    <a:p>
                      <a:pPr algn="ctr" fontAlgn="ctr">
                        <a:lnSpc>
                          <a:spcPct val="120000"/>
                        </a:lnSpc>
                      </a:pPr>
                      <a:r>
                        <a:rPr lang="zh-CN" altLang="en-US" sz="1600" b="1" u="none" strike="noStrike">
                          <a:effectLst/>
                          <a:latin typeface="微软雅黑" panose="020B0503020204020204" charset="-122"/>
                          <a:ea typeface="微软雅黑" panose="020B0503020204020204" charset="-122"/>
                        </a:rPr>
                        <a:t>方案</a:t>
                      </a:r>
                      <a:endParaRPr lang="zh-CN" altLang="en-US" sz="1600" b="1" u="none" strike="noStrike">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lnSpc>
                          <a:spcPct val="120000"/>
                        </a:lnSpc>
                      </a:pPr>
                      <a:r>
                        <a:rPr lang="zh-CN" altLang="en-US" sz="1600" b="1" i="0" u="none" strike="noStrike">
                          <a:solidFill>
                            <a:srgbClr val="000000"/>
                          </a:solidFill>
                          <a:effectLst/>
                          <a:latin typeface="微软雅黑" panose="020B0503020204020204" charset="-122"/>
                          <a:ea typeface="微软雅黑" panose="020B0503020204020204" charset="-122"/>
                        </a:rPr>
                        <a:t>预计费用</a:t>
                      </a:r>
                      <a:endParaRPr lang="zh-CN" altLang="en-US" sz="1600" b="1" i="0" u="none" strike="noStrike">
                        <a:solidFill>
                          <a:srgbClr val="000000"/>
                        </a:solidFill>
                        <a:effectLst/>
                        <a:latin typeface="微软雅黑" panose="020B0503020204020204" charset="-122"/>
                        <a:ea typeface="微软雅黑" panose="020B0503020204020204" charset="-122"/>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837565">
                <a:tc>
                  <a:txBody>
                    <a:bodyPr/>
                    <a:lstStyle/>
                    <a:p>
                      <a:pPr algn="ctr" fontAlgn="ctr">
                        <a:lnSpc>
                          <a:spcPct val="120000"/>
                        </a:lnSpc>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lt"/>
                        </a:rPr>
                        <a:t>方案一：</a:t>
                      </a:r>
                      <a:r>
                        <a:rPr sz="1400" b="1" dirty="0">
                          <a:solidFill>
                            <a:srgbClr val="FF0000"/>
                          </a:solidFill>
                          <a:latin typeface="微软雅黑" panose="020B0503020204020204" charset="-122"/>
                          <a:ea typeface="微软雅黑" panose="020B0503020204020204" charset="-122"/>
                          <a:cs typeface="微软雅黑" panose="020B0503020204020204" charset="-122"/>
                          <a:sym typeface="+mn-lt"/>
                        </a:rPr>
                        <a:t>替换桌管加密</a:t>
                      </a:r>
                      <a:r>
                        <a:rPr lang="en-US" sz="1400" b="1" dirty="0">
                          <a:solidFill>
                            <a:srgbClr val="FF0000"/>
                          </a:solidFill>
                          <a:latin typeface="微软雅黑" panose="020B0503020204020204" charset="-122"/>
                          <a:ea typeface="微软雅黑" panose="020B0503020204020204" charset="-122"/>
                          <a:cs typeface="微软雅黑" panose="020B0503020204020204" charset="-122"/>
                          <a:sym typeface="+mn-lt"/>
                        </a:rPr>
                        <a:t>+</a:t>
                      </a:r>
                      <a:r>
                        <a:rPr lang="zh-CN" altLang="en-US" sz="1400" b="1">
                          <a:solidFill>
                            <a:srgbClr val="FF0000"/>
                          </a:solidFill>
                          <a:effectLst/>
                          <a:latin typeface="微软雅黑" panose="020B0503020204020204" charset="-122"/>
                          <a:ea typeface="微软雅黑" panose="020B0503020204020204" charset="-122"/>
                          <a:cs typeface="微软雅黑" panose="020B0503020204020204" charset="-122"/>
                          <a:sym typeface="+mn-ea"/>
                        </a:rPr>
                        <a:t>数据容灾保护</a:t>
                      </a:r>
                      <a:endParaRPr lang="zh-CN" altLang="en-US" sz="1400" b="1" dirty="0">
                        <a:solidFill>
                          <a:srgbClr val="FF0000"/>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lnSpc>
                          <a:spcPct val="120000"/>
                        </a:lnSpc>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lt"/>
                        </a:rPr>
                        <a:t>加密桌管（）</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lang="en-US" altLang="zh-CN" sz="1400" b="1">
                          <a:solidFill>
                            <a:schemeClr val="tx1"/>
                          </a:solidFill>
                          <a:effectLst/>
                          <a:latin typeface="微软雅黑" panose="020B0503020204020204" charset="-122"/>
                          <a:ea typeface="微软雅黑" panose="020B0503020204020204" charset="-122"/>
                          <a:cs typeface="微软雅黑" panose="020B0503020204020204" charset="-122"/>
                          <a:sym typeface="+mn-ea"/>
                        </a:rPr>
                        <a:t>EDR</a:t>
                      </a:r>
                      <a:r>
                        <a:rPr lang="zh-CN" altLang="en-US" sz="1400" b="1">
                          <a:solidFill>
                            <a:schemeClr val="tx1"/>
                          </a:solidFill>
                          <a:effectLst/>
                          <a:latin typeface="微软雅黑" panose="020B0503020204020204" charset="-122"/>
                          <a:ea typeface="微软雅黑" panose="020B0503020204020204" charset="-122"/>
                          <a:cs typeface="微软雅黑" panose="020B0503020204020204" charset="-122"/>
                          <a:sym typeface="+mn-ea"/>
                        </a:rPr>
                        <a:t>终端杀毒（）</a:t>
                      </a:r>
                      <a:r>
                        <a:rPr lang="en-US" altLang="zh-CN" sz="1400" b="1">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1400" b="1">
                          <a:solidFill>
                            <a:schemeClr val="tx1"/>
                          </a:solidFill>
                          <a:effectLst/>
                          <a:latin typeface="微软雅黑" panose="020B0503020204020204" charset="-122"/>
                          <a:ea typeface="微软雅黑" panose="020B0503020204020204" charset="-122"/>
                          <a:cs typeface="微软雅黑" panose="020B0503020204020204" charset="-122"/>
                          <a:sym typeface="+mn-ea"/>
                        </a:rPr>
                        <a:t>备份一体机（）</a:t>
                      </a:r>
                      <a:endParaRPr lang="zh-CN" altLang="en-US" sz="1400" b="1" i="0" u="none" strike="noStrike">
                        <a:solidFill>
                          <a:schemeClr val="tx1"/>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918845">
                <a:tc>
                  <a:txBody>
                    <a:bodyPr/>
                    <a:lstStyle/>
                    <a:p>
                      <a:pPr algn="ctr" fontAlgn="ctr">
                        <a:lnSpc>
                          <a:spcPct val="120000"/>
                        </a:lnSpc>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lt"/>
                        </a:rPr>
                        <a:t>方案二：</a:t>
                      </a:r>
                      <a:r>
                        <a:rPr sz="1400" b="1" dirty="0">
                          <a:solidFill>
                            <a:srgbClr val="FF0000"/>
                          </a:solidFill>
                          <a:latin typeface="微软雅黑" panose="020B0503020204020204" charset="-122"/>
                          <a:ea typeface="微软雅黑" panose="020B0503020204020204" charset="-122"/>
                          <a:cs typeface="微软雅黑" panose="020B0503020204020204" charset="-122"/>
                          <a:sym typeface="+mn-lt"/>
                        </a:rPr>
                        <a:t>AD域控+云桌面+AC行为管理</a:t>
                      </a:r>
                      <a:r>
                        <a:rPr lang="en-US" sz="1400" b="1" dirty="0">
                          <a:solidFill>
                            <a:srgbClr val="FF0000"/>
                          </a:solidFill>
                          <a:latin typeface="微软雅黑" panose="020B0503020204020204" charset="-122"/>
                          <a:ea typeface="微软雅黑" panose="020B0503020204020204" charset="-122"/>
                          <a:cs typeface="微软雅黑" panose="020B0503020204020204" charset="-122"/>
                          <a:sym typeface="+mn-lt"/>
                        </a:rPr>
                        <a:t>+</a:t>
                      </a:r>
                      <a:r>
                        <a:rPr lang="zh-CN" altLang="en-US" sz="1400" b="1">
                          <a:solidFill>
                            <a:srgbClr val="FF0000"/>
                          </a:solidFill>
                          <a:effectLst/>
                          <a:latin typeface="微软雅黑" panose="020B0503020204020204" charset="-122"/>
                          <a:ea typeface="微软雅黑" panose="020B0503020204020204" charset="-122"/>
                          <a:cs typeface="微软雅黑" panose="020B0503020204020204" charset="-122"/>
                          <a:sym typeface="+mn-ea"/>
                        </a:rPr>
                        <a:t>数据容灾保护</a:t>
                      </a:r>
                      <a:endParaRPr lang="zh-CN" altLang="en-US" sz="1400" b="1" dirty="0">
                        <a:solidFill>
                          <a:srgbClr val="FF0000"/>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lnSpc>
                          <a:spcPct val="120000"/>
                        </a:lnSpc>
                      </a:pPr>
                      <a:r>
                        <a:rPr sz="1400" b="1" dirty="0">
                          <a:solidFill>
                            <a:schemeClr val="tx1"/>
                          </a:solidFill>
                          <a:latin typeface="微软雅黑" panose="020B0503020204020204" charset="-122"/>
                          <a:ea typeface="微软雅黑" panose="020B0503020204020204" charset="-122"/>
                          <a:cs typeface="微软雅黑" panose="020B0503020204020204" charset="-122"/>
                          <a:sym typeface="+mn-lt"/>
                        </a:rPr>
                        <a:t>AD域控</a:t>
                      </a:r>
                      <a:r>
                        <a:rPr 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sz="1400" b="1" dirty="0">
                          <a:solidFill>
                            <a:schemeClr val="tx1"/>
                          </a:solidFill>
                          <a:latin typeface="微软雅黑" panose="020B0503020204020204" charset="-122"/>
                          <a:ea typeface="微软雅黑" panose="020B0503020204020204" charset="-122"/>
                          <a:cs typeface="微软雅黑" panose="020B0503020204020204" charset="-122"/>
                          <a:sym typeface="+mn-lt"/>
                        </a:rPr>
                        <a:t>+云桌面</a:t>
                      </a:r>
                      <a:r>
                        <a:rPr 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sz="1400" b="1" dirty="0">
                          <a:solidFill>
                            <a:schemeClr val="tx1"/>
                          </a:solidFill>
                          <a:latin typeface="微软雅黑" panose="020B0503020204020204" charset="-122"/>
                          <a:ea typeface="微软雅黑" panose="020B0503020204020204" charset="-122"/>
                          <a:cs typeface="微软雅黑" panose="020B0503020204020204" charset="-122"/>
                          <a:sym typeface="+mn-lt"/>
                        </a:rPr>
                        <a:t>+AC行为管理</a:t>
                      </a:r>
                      <a:r>
                        <a:rPr 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lang="en-US"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lang="en-US" altLang="zh-CN" sz="1400" b="1">
                          <a:solidFill>
                            <a:schemeClr val="tx1"/>
                          </a:solidFill>
                          <a:effectLst/>
                          <a:latin typeface="微软雅黑" panose="020B0503020204020204" charset="-122"/>
                          <a:ea typeface="微软雅黑" panose="020B0503020204020204" charset="-122"/>
                          <a:cs typeface="微软雅黑" panose="020B0503020204020204" charset="-122"/>
                          <a:sym typeface="+mn-ea"/>
                        </a:rPr>
                        <a:t>EDR</a:t>
                      </a:r>
                      <a:r>
                        <a:rPr lang="zh-CN" altLang="en-US" sz="1400" b="1">
                          <a:solidFill>
                            <a:schemeClr val="tx1"/>
                          </a:solidFill>
                          <a:effectLst/>
                          <a:latin typeface="微软雅黑" panose="020B0503020204020204" charset="-122"/>
                          <a:ea typeface="微软雅黑" panose="020B0503020204020204" charset="-122"/>
                          <a:cs typeface="微软雅黑" panose="020B0503020204020204" charset="-122"/>
                          <a:sym typeface="+mn-ea"/>
                        </a:rPr>
                        <a:t>终端杀毒（）</a:t>
                      </a:r>
                      <a:r>
                        <a:rPr lang="en-US" altLang="zh-CN" sz="1400" b="1">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1400" b="1">
                          <a:solidFill>
                            <a:schemeClr val="tx1"/>
                          </a:solidFill>
                          <a:effectLst/>
                          <a:latin typeface="微软雅黑" panose="020B0503020204020204" charset="-122"/>
                          <a:ea typeface="微软雅黑" panose="020B0503020204020204" charset="-122"/>
                          <a:cs typeface="微软雅黑" panose="020B0503020204020204" charset="-122"/>
                          <a:sym typeface="+mn-ea"/>
                        </a:rPr>
                        <a:t>备份一体机（）</a:t>
                      </a:r>
                      <a:endParaRPr lang="zh-CN" altLang="en-US" sz="1400" b="1" i="0" u="none" strike="noStrike">
                        <a:solidFill>
                          <a:schemeClr val="tx1"/>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r h="837565">
                <a:tc>
                  <a:txBody>
                    <a:bodyPr/>
                    <a:lstStyle/>
                    <a:p>
                      <a:pPr algn="ctr" fontAlgn="ctr">
                        <a:lnSpc>
                          <a:spcPct val="120000"/>
                        </a:lnSpc>
                        <a:buClrTx/>
                        <a:buSzTx/>
                        <a:buFontTx/>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lt"/>
                        </a:rPr>
                        <a:t>方案三：</a:t>
                      </a:r>
                      <a:r>
                        <a:rPr sz="1400" b="1" dirty="0">
                          <a:solidFill>
                            <a:srgbClr val="FF0000"/>
                          </a:solidFill>
                          <a:latin typeface="微软雅黑" panose="020B0503020204020204" charset="-122"/>
                          <a:ea typeface="微软雅黑" panose="020B0503020204020204" charset="-122"/>
                          <a:cs typeface="微软雅黑" panose="020B0503020204020204" charset="-122"/>
                          <a:sym typeface="+mn-lt"/>
                        </a:rPr>
                        <a:t>AD域控+飞连</a:t>
                      </a:r>
                      <a:r>
                        <a:rPr lang="en-US" sz="1400" b="1" dirty="0">
                          <a:solidFill>
                            <a:srgbClr val="FF0000"/>
                          </a:solidFill>
                          <a:latin typeface="微软雅黑" panose="020B0503020204020204" charset="-122"/>
                          <a:ea typeface="微软雅黑" panose="020B0503020204020204" charset="-122"/>
                          <a:cs typeface="微软雅黑" panose="020B0503020204020204" charset="-122"/>
                          <a:sym typeface="+mn-lt"/>
                        </a:rPr>
                        <a:t>+</a:t>
                      </a:r>
                      <a:r>
                        <a:rPr lang="zh-CN" altLang="en-US" sz="1400" b="1">
                          <a:solidFill>
                            <a:srgbClr val="FF0000"/>
                          </a:solidFill>
                          <a:effectLst/>
                          <a:latin typeface="微软雅黑" panose="020B0503020204020204" charset="-122"/>
                          <a:ea typeface="微软雅黑" panose="020B0503020204020204" charset="-122"/>
                          <a:cs typeface="微软雅黑" panose="020B0503020204020204" charset="-122"/>
                          <a:sym typeface="+mn-ea"/>
                        </a:rPr>
                        <a:t>数据容灾保护</a:t>
                      </a:r>
                      <a:endParaRPr lang="zh-CN" altLang="en-US" sz="1400" b="1" dirty="0">
                        <a:solidFill>
                          <a:srgbClr val="FF0000"/>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c>
                  <a:txBody>
                    <a:bodyPr/>
                    <a:lstStyle/>
                    <a:p>
                      <a:pPr algn="ctr" fontAlgn="ctr">
                        <a:lnSpc>
                          <a:spcPct val="120000"/>
                        </a:lnSpc>
                      </a:pPr>
                      <a:r>
                        <a:rPr sz="1400" b="1" dirty="0">
                          <a:solidFill>
                            <a:schemeClr val="tx1"/>
                          </a:solidFill>
                          <a:latin typeface="微软雅黑" panose="020B0503020204020204" charset="-122"/>
                          <a:ea typeface="微软雅黑" panose="020B0503020204020204" charset="-122"/>
                          <a:cs typeface="微软雅黑" panose="020B0503020204020204" charset="-122"/>
                          <a:sym typeface="+mn-lt"/>
                        </a:rPr>
                        <a:t>AD域控</a:t>
                      </a:r>
                      <a:r>
                        <a:rPr 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sz="1400" b="1" dirty="0">
                          <a:solidFill>
                            <a:schemeClr val="tx1"/>
                          </a:solidFill>
                          <a:latin typeface="微软雅黑" panose="020B0503020204020204" charset="-122"/>
                          <a:ea typeface="微软雅黑" panose="020B0503020204020204" charset="-122"/>
                          <a:cs typeface="微软雅黑" panose="020B0503020204020204" charset="-122"/>
                          <a:sym typeface="+mn-lt"/>
                        </a:rPr>
                        <a:t>+飞连</a:t>
                      </a:r>
                      <a:r>
                        <a:rPr lang="zh-CN" sz="1400" b="1" dirty="0">
                          <a:solidFill>
                            <a:schemeClr val="tx1"/>
                          </a:solidFill>
                          <a:latin typeface="微软雅黑" panose="020B0503020204020204" charset="-122"/>
                          <a:ea typeface="微软雅黑" panose="020B0503020204020204" charset="-122"/>
                          <a:cs typeface="微软雅黑" panose="020B0503020204020204" charset="-122"/>
                          <a:sym typeface="+mn-lt"/>
                        </a:rPr>
                        <a:t>（）</a:t>
                      </a:r>
                      <a:r>
                        <a:rPr lang="en-US" altLang="zh-CN" sz="1400" b="1">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1400" b="1">
                          <a:solidFill>
                            <a:schemeClr val="tx1"/>
                          </a:solidFill>
                          <a:effectLst/>
                          <a:latin typeface="微软雅黑" panose="020B0503020204020204" charset="-122"/>
                          <a:ea typeface="微软雅黑" panose="020B0503020204020204" charset="-122"/>
                          <a:cs typeface="微软雅黑" panose="020B0503020204020204" charset="-122"/>
                          <a:sym typeface="+mn-ea"/>
                        </a:rPr>
                        <a:t>备份一体机（）</a:t>
                      </a:r>
                      <a:endParaRPr lang="zh-CN" altLang="en-US" sz="1400" b="1" i="0" u="none" strike="noStrike">
                        <a:solidFill>
                          <a:schemeClr val="tx1"/>
                        </a:solidFill>
                        <a:effectLst/>
                        <a:latin typeface="微软雅黑" panose="020B0503020204020204" charset="-122"/>
                        <a:ea typeface="微软雅黑" panose="020B0503020204020204" charset="-122"/>
                        <a:cs typeface="微软雅黑" panose="020B0503020204020204" charset="-122"/>
                        <a:sym typeface="+mn-ea"/>
                      </a:endParaRPr>
                    </a:p>
                  </a:txBody>
                  <a:tcPr marL="6350" marR="6350" marT="6350" marB="0" anchor="ctr">
                    <a:lnL w="12700" cmpd="sng">
                      <a:solidFill>
                        <a:schemeClr val="tx2">
                          <a:lumMod val="60000"/>
                          <a:lumOff val="40000"/>
                        </a:schemeClr>
                      </a:solidFill>
                      <a:prstDash val="solid"/>
                    </a:lnL>
                    <a:lnR w="12700" cmpd="sng">
                      <a:solidFill>
                        <a:schemeClr val="tx2">
                          <a:lumMod val="60000"/>
                          <a:lumOff val="40000"/>
                        </a:schemeClr>
                      </a:solidFill>
                      <a:prstDash val="solid"/>
                    </a:lnR>
                    <a:lnT w="12700" cmpd="sng">
                      <a:solidFill>
                        <a:schemeClr val="tx2">
                          <a:lumMod val="60000"/>
                          <a:lumOff val="40000"/>
                        </a:schemeClr>
                      </a:solidFill>
                      <a:prstDash val="solid"/>
                    </a:lnT>
                    <a:lnB w="12700" cmpd="sng">
                      <a:solidFill>
                        <a:schemeClr val="tx2">
                          <a:lumMod val="60000"/>
                          <a:lumOff val="40000"/>
                        </a:schemeClr>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p:blipFill>
        <p:spPr>
          <a:xfrm>
            <a:off x="-1" y="0"/>
            <a:ext cx="12192000" cy="6858000"/>
          </a:xfrm>
          <a:prstGeom prst="rect">
            <a:avLst/>
          </a:prstGeom>
        </p:spPr>
      </p:pic>
      <p:sp>
        <p:nvSpPr>
          <p:cNvPr id="3" name="三角形 2"/>
          <p:cNvSpPr/>
          <p:nvPr/>
        </p:nvSpPr>
        <p:spPr>
          <a:xfrm rot="10800000">
            <a:off x="9448800" y="0"/>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9554A"/>
              </a:solidFill>
            </a:endParaRPr>
          </a:p>
        </p:txBody>
      </p:sp>
      <p:sp>
        <p:nvSpPr>
          <p:cNvPr id="4" name="任意形状 3"/>
          <p:cNvSpPr/>
          <p:nvPr/>
        </p:nvSpPr>
        <p:spPr>
          <a:xfrm rot="10800000">
            <a:off x="8729" y="12397"/>
            <a:ext cx="9574308" cy="6897089"/>
          </a:xfrm>
          <a:custGeom>
            <a:avLst/>
            <a:gdLst>
              <a:gd name="connsiteX0" fmla="*/ 4177553 w 4177553"/>
              <a:gd name="connsiteY0" fmla="*/ 3013636 h 3013636"/>
              <a:gd name="connsiteX1" fmla="*/ 2743200 w 4177553"/>
              <a:gd name="connsiteY1" fmla="*/ 3013636 h 3013636"/>
              <a:gd name="connsiteX2" fmla="*/ 0 w 4177553"/>
              <a:gd name="connsiteY2" fmla="*/ 648808 h 3013636"/>
              <a:gd name="connsiteX3" fmla="*/ 0 w 4177553"/>
              <a:gd name="connsiteY3" fmla="*/ 0 h 3013636"/>
              <a:gd name="connsiteX4" fmla="*/ 4177553 w 4177553"/>
              <a:gd name="connsiteY4" fmla="*/ 0 h 3013636"/>
              <a:gd name="connsiteX5" fmla="*/ 4177553 w 4177553"/>
              <a:gd name="connsiteY5" fmla="*/ 3013636 h 3013636"/>
              <a:gd name="connsiteX0-1" fmla="*/ 4183429 w 4183429"/>
              <a:gd name="connsiteY0-2" fmla="*/ 3013636 h 3013636"/>
              <a:gd name="connsiteX1-3" fmla="*/ 2749076 w 4183429"/>
              <a:gd name="connsiteY1-4" fmla="*/ 3013636 h 3013636"/>
              <a:gd name="connsiteX2-5" fmla="*/ 0 w 4183429"/>
              <a:gd name="connsiteY2-6" fmla="*/ 319774 h 3013636"/>
              <a:gd name="connsiteX3-7" fmla="*/ 5876 w 4183429"/>
              <a:gd name="connsiteY3-8" fmla="*/ 0 h 3013636"/>
              <a:gd name="connsiteX4-9" fmla="*/ 4183429 w 4183429"/>
              <a:gd name="connsiteY4-10" fmla="*/ 0 h 3013636"/>
              <a:gd name="connsiteX5-11" fmla="*/ 4183429 w 4183429"/>
              <a:gd name="connsiteY5-12" fmla="*/ 3013636 h 30136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183429" h="3013636">
                <a:moveTo>
                  <a:pt x="4183429" y="3013636"/>
                </a:moveTo>
                <a:lnTo>
                  <a:pt x="2749076" y="3013636"/>
                </a:lnTo>
                <a:lnTo>
                  <a:pt x="0" y="319774"/>
                </a:lnTo>
                <a:lnTo>
                  <a:pt x="5876" y="0"/>
                </a:lnTo>
                <a:lnTo>
                  <a:pt x="4183429" y="0"/>
                </a:lnTo>
                <a:lnTo>
                  <a:pt x="4183429" y="3013636"/>
                </a:lnTo>
                <a:close/>
              </a:path>
            </a:pathLst>
          </a:custGeom>
          <a:solidFill>
            <a:srgbClr val="2E2E3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三角形 4"/>
          <p:cNvSpPr/>
          <p:nvPr/>
        </p:nvSpPr>
        <p:spPr>
          <a:xfrm>
            <a:off x="0" y="4493172"/>
            <a:ext cx="2743200" cy="236482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30306" y="2617449"/>
            <a:ext cx="6125036" cy="11449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lang="en-US" altLang="zh-CN" sz="6000" b="1" dirty="0">
                <a:solidFill>
                  <a:schemeClr val="bg1"/>
                </a:solidFill>
                <a:latin typeface="Arial" panose="020B0604020202020204"/>
                <a:ea typeface="微软雅黑" panose="020B0503020204020204" charset="-122"/>
              </a:rPr>
              <a:t>THANK</a:t>
            </a:r>
            <a:r>
              <a:rPr lang="zh-CN" altLang="en-US" sz="6000" b="1">
                <a:solidFill>
                  <a:schemeClr val="bg1"/>
                </a:solidFill>
                <a:latin typeface="Arial" panose="020B0604020202020204"/>
                <a:ea typeface="微软雅黑" panose="020B0503020204020204" charset="-122"/>
              </a:rPr>
              <a:t> </a:t>
            </a:r>
            <a:r>
              <a:rPr lang="en-US" altLang="zh-CN" sz="6000" b="1">
                <a:solidFill>
                  <a:schemeClr val="bg1"/>
                </a:solidFill>
                <a:latin typeface="Arial" panose="020B0604020202020204"/>
                <a:ea typeface="微软雅黑" panose="020B0503020204020204" charset="-122"/>
              </a:rPr>
              <a:t>YOU</a:t>
            </a:r>
            <a:endParaRPr kumimoji="0" lang="zh-CN" altLang="en-US" sz="6000" b="1"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三角形 1"/>
          <p:cNvSpPr/>
          <p:nvPr/>
        </p:nvSpPr>
        <p:spPr>
          <a:xfrm rot="10800000">
            <a:off x="9448800" y="0"/>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9554A"/>
              </a:solidFill>
            </a:endParaRPr>
          </a:p>
        </p:txBody>
      </p:sp>
      <p:sp>
        <p:nvSpPr>
          <p:cNvPr id="3" name="三角形 2"/>
          <p:cNvSpPr/>
          <p:nvPr/>
        </p:nvSpPr>
        <p:spPr>
          <a:xfrm>
            <a:off x="0" y="4493172"/>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22985" y="2630170"/>
            <a:ext cx="3297555" cy="86233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rPr>
              <a:t>CONTENT</a:t>
            </a:r>
            <a:endParaRPr kumimoji="0" lang="en-US" altLang="zh-CN" sz="4400" i="1" u="none" strike="noStrike" kern="1200" cap="none" spc="0" normalizeH="0" baseline="0" noProof="0" dirty="0">
              <a:ln>
                <a:noFill/>
              </a:ln>
              <a:solidFill>
                <a:srgbClr val="2E2E3F"/>
              </a:solidFill>
              <a:effectLst/>
              <a:uLnTx/>
              <a:uFillTx/>
              <a:latin typeface="Avenir Book Oblique" charset="0"/>
              <a:ea typeface="Avenir Book Oblique" charset="0"/>
              <a:cs typeface="Avenir Book Oblique" charset="0"/>
            </a:endParaRPr>
          </a:p>
        </p:txBody>
      </p:sp>
      <p:sp>
        <p:nvSpPr>
          <p:cNvPr id="55" name="矩形 54"/>
          <p:cNvSpPr/>
          <p:nvPr/>
        </p:nvSpPr>
        <p:spPr>
          <a:xfrm>
            <a:off x="4469130" y="2846070"/>
            <a:ext cx="6696075" cy="346075"/>
          </a:xfrm>
          <a:prstGeom prst="rect">
            <a:avLst/>
          </a:prstGeom>
          <a:gradFill flip="none" rotWithShape="1">
            <a:gsLst>
              <a:gs pos="0">
                <a:schemeClr val="tx1">
                  <a:lumMod val="50000"/>
                  <a:lumOff val="50000"/>
                </a:schemeClr>
              </a:gs>
              <a:gs pos="100000">
                <a:schemeClr val="bg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70C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6" name="圆角矩形 15"/>
          <p:cNvSpPr/>
          <p:nvPr/>
        </p:nvSpPr>
        <p:spPr>
          <a:xfrm>
            <a:off x="5443855" y="2457450"/>
            <a:ext cx="5721350" cy="518795"/>
          </a:xfrm>
          <a:prstGeom prst="roundRect">
            <a:avLst>
              <a:gd name="adj" fmla="val 14612"/>
            </a:avLst>
          </a:prstGeom>
          <a:gradFill>
            <a:gsLst>
              <a:gs pos="98000">
                <a:schemeClr val="bg1">
                  <a:lumMod val="85000"/>
                </a:schemeClr>
              </a:gs>
              <a:gs pos="0">
                <a:schemeClr val="bg1"/>
              </a:gs>
            </a:gsLst>
            <a:lin ang="5400000" scaled="0"/>
          </a:gradFill>
          <a:ln w="127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70C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7" name="椭圆 56"/>
          <p:cNvSpPr/>
          <p:nvPr/>
        </p:nvSpPr>
        <p:spPr>
          <a:xfrm>
            <a:off x="4779010" y="2327275"/>
            <a:ext cx="925830" cy="779780"/>
          </a:xfrm>
          <a:prstGeom prst="ellipse">
            <a:avLst/>
          </a:prstGeom>
          <a:solidFill>
            <a:schemeClr val="bg1"/>
          </a:solidFill>
          <a:ln w="12700" cmpd="tri">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070C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8" name="TextBox 5"/>
          <p:cNvSpPr txBox="1"/>
          <p:nvPr/>
        </p:nvSpPr>
        <p:spPr>
          <a:xfrm>
            <a:off x="4945380" y="2429510"/>
            <a:ext cx="455295" cy="646430"/>
          </a:xfrm>
          <a:prstGeom prst="rect">
            <a:avLst/>
          </a:prstGeom>
          <a:noFill/>
          <a:effectLst>
            <a:outerShdw blurRad="50800" dist="38100" dir="2700000" algn="tl" rotWithShape="0">
              <a:prstClr val="black">
                <a:alpha val="40000"/>
              </a:prstClr>
            </a:outerShdw>
          </a:effectLst>
        </p:spPr>
        <p:txBody>
          <a:bodyPr wrap="none">
            <a:spAutoFit/>
          </a:bodyPr>
          <a:lstStyle/>
          <a:p>
            <a:pPr eaLnBrk="1" hangingPunct="1">
              <a:defRPr/>
            </a:pPr>
            <a:r>
              <a:rPr lang="en-US" altLang="zh-CN" sz="3600" dirty="0">
                <a:solidFill>
                  <a:schemeClr val="tx2"/>
                </a:solidFill>
                <a:latin typeface="Arial" panose="020B0604020202020204" pitchFamily="34" charset="0"/>
                <a:ea typeface="微软雅黑" panose="020B0503020204020204" charset="-122"/>
                <a:cs typeface="+mn-ea"/>
                <a:sym typeface="Arial" panose="020B0604020202020204" pitchFamily="34" charset="0"/>
              </a:rPr>
              <a:t>1</a:t>
            </a:r>
            <a:endParaRPr lang="en-US" altLang="zh-CN" sz="3600" dirty="0">
              <a:solidFill>
                <a:schemeClr val="tx2"/>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60" name="组合 29"/>
          <p:cNvGrpSpPr/>
          <p:nvPr/>
        </p:nvGrpSpPr>
        <p:grpSpPr bwMode="auto">
          <a:xfrm>
            <a:off x="4388485" y="3289300"/>
            <a:ext cx="6696075" cy="863600"/>
            <a:chOff x="2987824" y="769268"/>
            <a:chExt cx="4680520" cy="720080"/>
          </a:xfrm>
        </p:grpSpPr>
        <p:sp>
          <p:nvSpPr>
            <p:cNvPr id="87" name="矩形 86"/>
            <p:cNvSpPr/>
            <p:nvPr/>
          </p:nvSpPr>
          <p:spPr>
            <a:xfrm>
              <a:off x="2987824" y="1200787"/>
              <a:ext cx="4680520" cy="288561"/>
            </a:xfrm>
            <a:prstGeom prst="rect">
              <a:avLst/>
            </a:prstGeom>
            <a:gradFill flip="none" rotWithShape="1">
              <a:gsLst>
                <a:gs pos="0">
                  <a:schemeClr val="tx1">
                    <a:lumMod val="50000"/>
                    <a:lumOff val="50000"/>
                  </a:schemeClr>
                </a:gs>
                <a:gs pos="100000">
                  <a:schemeClr val="bg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8" name="圆角矩形 50"/>
            <p:cNvSpPr/>
            <p:nvPr/>
          </p:nvSpPr>
          <p:spPr>
            <a:xfrm>
              <a:off x="3669151" y="877809"/>
              <a:ext cx="3999193" cy="431519"/>
            </a:xfrm>
            <a:prstGeom prst="roundRect">
              <a:avLst>
                <a:gd name="adj" fmla="val 14612"/>
              </a:avLst>
            </a:prstGeom>
            <a:gradFill>
              <a:gsLst>
                <a:gs pos="98000">
                  <a:schemeClr val="bg1">
                    <a:lumMod val="85000"/>
                  </a:schemeClr>
                </a:gs>
                <a:gs pos="0">
                  <a:schemeClr val="bg1"/>
                </a:gs>
              </a:gsLst>
              <a:lin ang="5400000" scaled="0"/>
            </a:gradFill>
            <a:ln w="127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9" name="椭圆 88"/>
            <p:cNvSpPr/>
            <p:nvPr/>
          </p:nvSpPr>
          <p:spPr>
            <a:xfrm>
              <a:off x="3204206" y="769268"/>
              <a:ext cx="646929" cy="648601"/>
            </a:xfrm>
            <a:prstGeom prst="ellipse">
              <a:avLst/>
            </a:prstGeom>
            <a:solidFill>
              <a:schemeClr val="bg1"/>
            </a:solidFill>
            <a:ln w="12700" cmpd="tri">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0" name="TextBox 10"/>
            <p:cNvSpPr txBox="1"/>
            <p:nvPr/>
          </p:nvSpPr>
          <p:spPr>
            <a:xfrm>
              <a:off x="3336170" y="831400"/>
              <a:ext cx="318444" cy="538919"/>
            </a:xfrm>
            <a:prstGeom prst="rect">
              <a:avLst/>
            </a:prstGeom>
            <a:noFill/>
            <a:effectLst>
              <a:outerShdw blurRad="50800" dist="38100" dir="2700000" algn="tl" rotWithShape="0">
                <a:prstClr val="black">
                  <a:alpha val="40000"/>
                </a:prstClr>
              </a:outerShdw>
            </a:effectLst>
          </p:spPr>
          <p:txBody>
            <a:bodyPr wrap="none">
              <a:spAutoFit/>
            </a:bodyPr>
            <a:lstStyle/>
            <a:p>
              <a:pPr>
                <a:defRPr/>
              </a:pPr>
              <a:r>
                <a:rPr lang="en-US" altLang="zh-CN" sz="3600" dirty="0">
                  <a:solidFill>
                    <a:schemeClr val="tx2"/>
                  </a:solidFill>
                  <a:latin typeface="Arial" panose="020B0604020202020204" pitchFamily="34" charset="0"/>
                  <a:ea typeface="微软雅黑" panose="020B0503020204020204" charset="-122"/>
                  <a:cs typeface="+mn-ea"/>
                  <a:sym typeface="Arial" panose="020B0604020202020204" pitchFamily="34" charset="0"/>
                </a:rPr>
                <a:t>2</a:t>
              </a:r>
              <a:endParaRPr lang="en-US" altLang="zh-CN" sz="3600" dirty="0">
                <a:solidFill>
                  <a:schemeClr val="tx2"/>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71" name="矩形 70"/>
          <p:cNvSpPr/>
          <p:nvPr/>
        </p:nvSpPr>
        <p:spPr bwMode="auto">
          <a:xfrm>
            <a:off x="4393565" y="6842760"/>
            <a:ext cx="6696075" cy="346075"/>
          </a:xfrm>
          <a:prstGeom prst="rect">
            <a:avLst/>
          </a:prstGeom>
          <a:gradFill flip="none" rotWithShape="1">
            <a:gsLst>
              <a:gs pos="0">
                <a:schemeClr val="tx1">
                  <a:lumMod val="50000"/>
                  <a:lumOff val="50000"/>
                </a:schemeClr>
              </a:gs>
              <a:gs pos="100000">
                <a:schemeClr val="bg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5" name="TextBox 6"/>
          <p:cNvSpPr txBox="1">
            <a:spLocks noChangeArrowheads="1"/>
          </p:cNvSpPr>
          <p:nvPr/>
        </p:nvSpPr>
        <p:spPr bwMode="auto">
          <a:xfrm>
            <a:off x="5640705" y="2524760"/>
            <a:ext cx="5833745" cy="460375"/>
          </a:xfrm>
          <a:prstGeom prst="rect">
            <a:avLst/>
          </a:prstGeom>
          <a:noFill/>
          <a:ln w="9525">
            <a:noFill/>
            <a:miter lim="800000"/>
          </a:ln>
        </p:spPr>
        <p:txBody>
          <a:bodyPr>
            <a:spAutoFit/>
          </a:bodyPr>
          <a:lstStyle/>
          <a:p>
            <a:r>
              <a:rPr kumimoji="1" lang="zh-CN" altLang="en-US" sz="2400" b="1" dirty="0">
                <a:solidFill>
                  <a:srgbClr val="E9554A"/>
                </a:solidFill>
                <a:latin typeface="Arial" panose="020B0604020202020204" pitchFamily="34" charset="0"/>
                <a:ea typeface="微软雅黑" panose="020B0503020204020204" charset="-122"/>
                <a:cs typeface="+mn-ea"/>
                <a:sym typeface="Arial" panose="020B0604020202020204" pitchFamily="34" charset="0"/>
              </a:rPr>
              <a:t>需求分析及目标</a:t>
            </a:r>
            <a:endParaRPr kumimoji="1" lang="zh-CN" altLang="en-US" sz="2400" b="1" dirty="0">
              <a:solidFill>
                <a:srgbClr val="E9554A"/>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6" name="TextBox 6"/>
          <p:cNvSpPr txBox="1">
            <a:spLocks noChangeArrowheads="1"/>
          </p:cNvSpPr>
          <p:nvPr/>
        </p:nvSpPr>
        <p:spPr bwMode="auto">
          <a:xfrm>
            <a:off x="5617845" y="3429000"/>
            <a:ext cx="4176395" cy="460375"/>
          </a:xfrm>
          <a:prstGeom prst="rect">
            <a:avLst/>
          </a:prstGeom>
          <a:noFill/>
          <a:ln w="9525">
            <a:noFill/>
            <a:miter lim="800000"/>
          </a:ln>
        </p:spPr>
        <p:txBody>
          <a:bodyPr>
            <a:spAutoFit/>
          </a:bodyPr>
          <a:lstStyle>
            <a:defPPr>
              <a:defRPr lang="zh-CN"/>
            </a:defPPr>
            <a:lvl1pPr algn="just" eaLnBrk="1" hangingPunct="1">
              <a:defRPr kumimoji="1" sz="2400" b="1">
                <a:solidFill>
                  <a:schemeClr val="bg1">
                    <a:lumMod val="75000"/>
                  </a:schemeClr>
                </a:solidFill>
                <a:latin typeface="微软雅黑" panose="020B0503020204020204" charset="-122"/>
                <a:ea typeface="微软雅黑" panose="020B0503020204020204" charset="-122"/>
              </a:defRPr>
            </a:lvl1pPr>
          </a:lstStyle>
          <a:p>
            <a:r>
              <a:rPr lang="zh-CN" altLang="en-US" dirty="0">
                <a:solidFill>
                  <a:srgbClr val="E9554A"/>
                </a:solidFill>
                <a:latin typeface="Arial" panose="020B0604020202020204" pitchFamily="34" charset="0"/>
                <a:cs typeface="+mn-ea"/>
                <a:sym typeface="Arial" panose="020B0604020202020204" pitchFamily="34" charset="0"/>
              </a:rPr>
              <a:t>方案规划及</a:t>
            </a:r>
            <a:r>
              <a:rPr lang="zh-CN" altLang="en-US" dirty="0">
                <a:solidFill>
                  <a:srgbClr val="E9554A"/>
                </a:solidFill>
                <a:latin typeface="Arial" panose="020B0604020202020204" pitchFamily="34" charset="0"/>
                <a:cs typeface="+mn-ea"/>
                <a:sym typeface="Arial" panose="020B0604020202020204" pitchFamily="34" charset="0"/>
              </a:rPr>
              <a:t>预算</a:t>
            </a:r>
            <a:endParaRPr lang="zh-CN" altLang="en-US" dirty="0">
              <a:solidFill>
                <a:srgbClr val="E9554A"/>
              </a:solidFill>
              <a:latin typeface="Arial" panose="020B0604020202020204" pitchFamily="34" charset="0"/>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a:stretch>
            <a:fillRect/>
          </a:stretch>
        </p:blipFill>
        <p:spPr>
          <a:xfrm>
            <a:off x="0" y="0"/>
            <a:ext cx="12192000" cy="6858000"/>
          </a:xfrm>
          <a:prstGeom prst="rect">
            <a:avLst/>
          </a:prstGeom>
        </p:spPr>
      </p:pic>
      <p:sp>
        <p:nvSpPr>
          <p:cNvPr id="7" name="任意形状 6"/>
          <p:cNvSpPr/>
          <p:nvPr/>
        </p:nvSpPr>
        <p:spPr>
          <a:xfrm rot="10800000" flipH="1" flipV="1">
            <a:off x="1815588" y="-22136"/>
            <a:ext cx="10376412" cy="6919225"/>
          </a:xfrm>
          <a:custGeom>
            <a:avLst/>
            <a:gdLst>
              <a:gd name="connsiteX0" fmla="*/ 4177553 w 4177553"/>
              <a:gd name="connsiteY0" fmla="*/ 3013636 h 3013636"/>
              <a:gd name="connsiteX1" fmla="*/ 2743200 w 4177553"/>
              <a:gd name="connsiteY1" fmla="*/ 3013636 h 3013636"/>
              <a:gd name="connsiteX2" fmla="*/ 0 w 4177553"/>
              <a:gd name="connsiteY2" fmla="*/ 648808 h 3013636"/>
              <a:gd name="connsiteX3" fmla="*/ 0 w 4177553"/>
              <a:gd name="connsiteY3" fmla="*/ 0 h 3013636"/>
              <a:gd name="connsiteX4" fmla="*/ 4177553 w 4177553"/>
              <a:gd name="connsiteY4" fmla="*/ 0 h 3013636"/>
              <a:gd name="connsiteX5" fmla="*/ 4177553 w 4177553"/>
              <a:gd name="connsiteY5" fmla="*/ 3013636 h 3013636"/>
              <a:gd name="connsiteX0-1" fmla="*/ 4183429 w 4183429"/>
              <a:gd name="connsiteY0-2" fmla="*/ 3013636 h 3013636"/>
              <a:gd name="connsiteX1-3" fmla="*/ 2749076 w 4183429"/>
              <a:gd name="connsiteY1-4" fmla="*/ 3013636 h 3013636"/>
              <a:gd name="connsiteX2-5" fmla="*/ 0 w 4183429"/>
              <a:gd name="connsiteY2-6" fmla="*/ 319774 h 3013636"/>
              <a:gd name="connsiteX3-7" fmla="*/ 5876 w 4183429"/>
              <a:gd name="connsiteY3-8" fmla="*/ 0 h 3013636"/>
              <a:gd name="connsiteX4-9" fmla="*/ 4183429 w 4183429"/>
              <a:gd name="connsiteY4-10" fmla="*/ 0 h 3013636"/>
              <a:gd name="connsiteX5-11" fmla="*/ 4183429 w 4183429"/>
              <a:gd name="connsiteY5-12" fmla="*/ 3013636 h 3013636"/>
              <a:gd name="connsiteX0-13" fmla="*/ 4533903 w 4533903"/>
              <a:gd name="connsiteY0-14" fmla="*/ 3023308 h 3023308"/>
              <a:gd name="connsiteX1-15" fmla="*/ 3099550 w 4533903"/>
              <a:gd name="connsiteY1-16" fmla="*/ 3023308 h 3023308"/>
              <a:gd name="connsiteX2-17" fmla="*/ 0 w 4533903"/>
              <a:gd name="connsiteY2-18" fmla="*/ 0 h 3023308"/>
              <a:gd name="connsiteX3-19" fmla="*/ 356350 w 4533903"/>
              <a:gd name="connsiteY3-20" fmla="*/ 9672 h 3023308"/>
              <a:gd name="connsiteX4-21" fmla="*/ 4533903 w 4533903"/>
              <a:gd name="connsiteY4-22" fmla="*/ 9672 h 3023308"/>
              <a:gd name="connsiteX5-23" fmla="*/ 4533903 w 4533903"/>
              <a:gd name="connsiteY5-24" fmla="*/ 3023308 h 30233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533903" h="3023308">
                <a:moveTo>
                  <a:pt x="4533903" y="3023308"/>
                </a:moveTo>
                <a:lnTo>
                  <a:pt x="3099550" y="3023308"/>
                </a:lnTo>
                <a:lnTo>
                  <a:pt x="0" y="0"/>
                </a:lnTo>
                <a:lnTo>
                  <a:pt x="356350" y="9672"/>
                </a:lnTo>
                <a:lnTo>
                  <a:pt x="4533903" y="9672"/>
                </a:lnTo>
                <a:lnTo>
                  <a:pt x="4533903" y="3023308"/>
                </a:lnTo>
                <a:close/>
              </a:path>
            </a:pathLst>
          </a:custGeom>
          <a:solidFill>
            <a:srgbClr val="2E2E3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三角形 2"/>
          <p:cNvSpPr/>
          <p:nvPr/>
        </p:nvSpPr>
        <p:spPr>
          <a:xfrm rot="10800000">
            <a:off x="9448800" y="0"/>
            <a:ext cx="2743200" cy="2364828"/>
          </a:xfrm>
          <a:prstGeom prst="triangle">
            <a:avLst>
              <a:gd name="adj" fmla="val 0"/>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9554A"/>
              </a:solidFill>
            </a:endParaRPr>
          </a:p>
        </p:txBody>
      </p:sp>
      <p:sp>
        <p:nvSpPr>
          <p:cNvPr id="4" name="三角形 3"/>
          <p:cNvSpPr/>
          <p:nvPr/>
        </p:nvSpPr>
        <p:spPr>
          <a:xfrm>
            <a:off x="0" y="4493172"/>
            <a:ext cx="2743200" cy="236482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 7"/>
          <p:cNvGrpSpPr/>
          <p:nvPr/>
        </p:nvGrpSpPr>
        <p:grpSpPr>
          <a:xfrm>
            <a:off x="6625862" y="2872952"/>
            <a:ext cx="3366770" cy="898234"/>
            <a:chOff x="5567083" y="1156447"/>
            <a:chExt cx="3366770" cy="898234"/>
          </a:xfrm>
        </p:grpSpPr>
        <p:sp>
          <p:nvSpPr>
            <p:cNvPr id="9" name="矩形 8"/>
            <p:cNvSpPr/>
            <p:nvPr/>
          </p:nvSpPr>
          <p:spPr>
            <a:xfrm>
              <a:off x="5567083" y="1156447"/>
              <a:ext cx="94130" cy="898234"/>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1" name="文本框 10"/>
            <p:cNvSpPr txBox="1"/>
            <p:nvPr/>
          </p:nvSpPr>
          <p:spPr>
            <a:xfrm>
              <a:off x="5815368" y="1339962"/>
              <a:ext cx="3118485" cy="460375"/>
            </a:xfrm>
            <a:prstGeom prst="rect">
              <a:avLst/>
            </a:prstGeom>
            <a:noFill/>
          </p:spPr>
          <p:txBody>
            <a:bodyPr wrap="square" rtlCol="0">
              <a:spAutoFit/>
              <a:scene3d>
                <a:camera prst="orthographicFront"/>
                <a:lightRig rig="threePt" dir="t"/>
              </a:scene3d>
              <a:sp3d contourW="12700"/>
            </a:bodyPr>
            <a:lstStyle/>
            <a:p>
              <a:r>
                <a:rPr lang="zh-CN" altLang="en-US" sz="2400" b="1" spc="300" dirty="0">
                  <a:solidFill>
                    <a:schemeClr val="bg1"/>
                  </a:solidFill>
                  <a:latin typeface="Century Gothic" panose="020B0502020202020204" pitchFamily="34" charset="0"/>
                  <a:ea typeface="微软雅黑" panose="020B0503020204020204" charset="-122"/>
                  <a:cs typeface="Segoe UI Light" panose="020B0502040204020203" pitchFamily="34" charset="0"/>
                </a:rPr>
                <a:t>需求分析及目标</a:t>
              </a:r>
              <a:endParaRPr lang="zh-CN" altLang="en-US" sz="2400" b="1" spc="300" dirty="0">
                <a:solidFill>
                  <a:schemeClr val="bg1"/>
                </a:solidFill>
                <a:latin typeface="Century Gothic" panose="020B0502020202020204" pitchFamily="34" charset="0"/>
                <a:ea typeface="微软雅黑" panose="020B0503020204020204" charset="-122"/>
                <a:cs typeface="Segoe UI Light" panose="020B0502040204020203" pitchFamily="34" charset="0"/>
              </a:endParaRPr>
            </a:p>
          </p:txBody>
        </p:sp>
      </p:grpSp>
      <p:sp>
        <p:nvSpPr>
          <p:cNvPr id="13" name="文本框 12"/>
          <p:cNvSpPr txBox="1"/>
          <p:nvPr/>
        </p:nvSpPr>
        <p:spPr>
          <a:xfrm>
            <a:off x="6386282" y="1499794"/>
            <a:ext cx="4185465" cy="11449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6000" i="1" u="none" strike="noStrike" kern="1200" cap="none" spc="0" normalizeH="0" baseline="0" noProof="0" dirty="0">
                <a:ln>
                  <a:noFill/>
                </a:ln>
                <a:solidFill>
                  <a:schemeClr val="bg1"/>
                </a:solidFill>
                <a:effectLst/>
                <a:uLnTx/>
                <a:uFillTx/>
                <a:latin typeface="Avenir Book Oblique" charset="0"/>
                <a:ea typeface="Avenir Book Oblique" charset="0"/>
                <a:cs typeface="Avenir Book Oblique" charset="0"/>
              </a:rPr>
              <a:t>PART.01</a:t>
            </a:r>
            <a:endParaRPr kumimoji="0" lang="zh-CN" altLang="en-US" sz="6000" i="1" u="none" strike="noStrike" kern="1200" cap="none" spc="0" normalizeH="0" baseline="0" noProof="0" dirty="0">
              <a:ln>
                <a:noFill/>
              </a:ln>
              <a:solidFill>
                <a:schemeClr val="bg1"/>
              </a:solidFill>
              <a:effectLst/>
              <a:uLnTx/>
              <a:uFillTx/>
              <a:latin typeface="Avenir Book Oblique" charset="0"/>
              <a:ea typeface="Avenir Book Oblique" charset="0"/>
              <a:cs typeface="Avenir Book Oblique"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00685" y="299582"/>
            <a:ext cx="2058661" cy="744346"/>
            <a:chOff x="5567083" y="1156447"/>
            <a:chExt cx="2058661"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5799284" y="1328565"/>
              <a:ext cx="1826460" cy="398780"/>
            </a:xfrm>
            <a:prstGeom prst="rect">
              <a:avLst/>
            </a:prstGeom>
            <a:noFill/>
          </p:spPr>
          <p:txBody>
            <a:bodyPr wrap="square" rtlCol="0">
              <a:spAutoFit/>
              <a:scene3d>
                <a:camera prst="orthographicFront"/>
                <a:lightRig rig="threePt" dir="t"/>
              </a:scene3d>
              <a:sp3d contourW="12700"/>
            </a:bodyPr>
            <a:lstStyle/>
            <a:p>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项目背景：</a:t>
              </a:r>
              <a:endParaRPr lang="id-ID" altLang="zh-CN"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endParaRPr>
            </a:p>
          </p:txBody>
        </p:sp>
      </p:grpSp>
      <p:sp>
        <p:nvSpPr>
          <p:cNvPr id="23" name="文本框 22"/>
          <p:cNvSpPr txBox="1"/>
          <p:nvPr/>
        </p:nvSpPr>
        <p:spPr>
          <a:xfrm>
            <a:off x="5446395" y="581660"/>
            <a:ext cx="6344920" cy="5689600"/>
          </a:xfrm>
          <a:prstGeom prst="rect">
            <a:avLst/>
          </a:prstGeom>
          <a:noFill/>
          <a:ln w="28575" cmpd="thickThin">
            <a:solidFill>
              <a:schemeClr val="accent1">
                <a:shade val="50000"/>
              </a:schemeClr>
            </a:solidFill>
            <a:prstDash val="solid"/>
          </a:ln>
        </p:spPr>
        <p:txBody>
          <a:bodyPr wrap="square" rtlCol="0">
            <a:noAutofit/>
          </a:bodyPr>
          <a:lstStyle/>
          <a:p>
            <a:pPr indent="0" fontAlgn="auto">
              <a:lnSpc>
                <a:spcPct val="200000"/>
              </a:lnSpc>
            </a:pPr>
            <a:r>
              <a:rPr lang="zh-CN" altLang="en-US" sz="1400" b="1" dirty="0">
                <a:solidFill>
                  <a:srgbClr val="E9554A"/>
                </a:solidFill>
                <a:latin typeface="微软雅黑" panose="020B0503020204020204" charset="-122"/>
                <a:ea typeface="微软雅黑" panose="020B0503020204020204" charset="-122"/>
              </a:rPr>
              <a:t>    </a:t>
            </a:r>
            <a:r>
              <a:rPr lang="zh-CN" sz="1400" b="1" dirty="0">
                <a:solidFill>
                  <a:srgbClr val="E9554A"/>
                </a:solidFill>
                <a:latin typeface="微软雅黑" panose="020B0503020204020204" charset="-122"/>
                <a:ea typeface="微软雅黑" panose="020B0503020204020204" charset="-122"/>
              </a:rPr>
              <a:t>合肥中科类脑智能技术有限公司成立于2017年9月，以类脑智能技术及应用国家工程实验室和中国科大未来网络实验室为依托，公司将人工智能核心技术与产业融合，通过提供产品和系统解决方案来推动产业的智能升级转型。公司以“推动前沿智能技术，赋能产业转型升级”为使命，在应用计算机视觉、网络智能、小样本学习和跨媒体多模态分析等人工智能技术方向上处于行业领先地位。</a:t>
            </a:r>
            <a:r>
              <a:rPr lang="zh-CN" altLang="en-US" sz="1400" b="1" dirty="0">
                <a:solidFill>
                  <a:srgbClr val="E9554A"/>
                </a:solidFill>
                <a:latin typeface="微软雅黑" panose="020B0503020204020204" charset="-122"/>
                <a:ea typeface="微软雅黑" panose="020B0503020204020204" charset="-122"/>
              </a:rPr>
              <a:t>随着企业的发展，</a:t>
            </a:r>
            <a:r>
              <a:rPr lang="zh-CN" sz="1400" b="1" dirty="0">
                <a:solidFill>
                  <a:srgbClr val="E9554A"/>
                </a:solidFill>
                <a:latin typeface="微软雅黑" panose="020B0503020204020204" charset="-122"/>
                <a:ea typeface="微软雅黑" panose="020B0503020204020204" charset="-122"/>
              </a:rPr>
              <a:t>公司信息安全建设</a:t>
            </a:r>
            <a:r>
              <a:rPr lang="zh-CN" altLang="en-US" sz="1400" b="1" dirty="0">
                <a:solidFill>
                  <a:srgbClr val="E9554A"/>
                </a:solidFill>
                <a:latin typeface="微软雅黑" panose="020B0503020204020204" charset="-122"/>
                <a:ea typeface="微软雅黑" panose="020B0503020204020204" charset="-122"/>
              </a:rPr>
              <a:t>面临一些问题</a:t>
            </a:r>
            <a:r>
              <a:rPr lang="en-US" altLang="zh-CN" sz="1400" b="1" dirty="0">
                <a:solidFill>
                  <a:srgbClr val="E9554A"/>
                </a:solidFill>
                <a:latin typeface="微软雅黑" panose="020B0503020204020204" charset="-122"/>
                <a:ea typeface="微软雅黑" panose="020B0503020204020204" charset="-122"/>
              </a:rPr>
              <a:t>:</a:t>
            </a:r>
            <a:endParaRPr lang="zh-CN" sz="1400" b="1" dirty="0">
              <a:latin typeface="微软雅黑" panose="020B0503020204020204" charset="-122"/>
              <a:ea typeface="微软雅黑" panose="020B0503020204020204" charset="-122"/>
            </a:endParaRPr>
          </a:p>
          <a:p>
            <a:pPr marL="720090" indent="-342900" fontAlgn="auto">
              <a:lnSpc>
                <a:spcPct val="200000"/>
              </a:lnSpc>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重要研发资料（图纸、代码等核心文件）存储于员工的工作电脑与私人电脑中，员工可随意带走并外发；</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marL="720090" indent="-342900" fontAlgn="auto">
              <a:lnSpc>
                <a:spcPct val="200000"/>
              </a:lnSpc>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部分</a:t>
            </a:r>
            <a:r>
              <a:rPr lang="zh-CN" altLang="en-US" sz="1400" dirty="0">
                <a:latin typeface="微软雅黑" panose="020B0503020204020204" charset="-122"/>
                <a:ea typeface="微软雅黑" panose="020B0503020204020204" charset="-122"/>
                <a:cs typeface="微软雅黑" panose="020B0503020204020204" charset="-122"/>
                <a:sym typeface="+mn-ea"/>
              </a:rPr>
              <a:t>重要数据在员工电脑中分散存储，无备份。有异常丢失的风险（员工误删、勒索病毒、硬盘损坏）；</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marL="720090" indent="-342900" fontAlgn="auto">
              <a:lnSpc>
                <a:spcPct val="200000"/>
              </a:lnSpc>
              <a:buAutoNum type="arabicPeriod"/>
            </a:pPr>
            <a:r>
              <a:rPr lang="zh-CN" altLang="en-US" sz="1400" dirty="0">
                <a:latin typeface="微软雅黑" panose="020B0503020204020204" charset="-122"/>
                <a:ea typeface="微软雅黑" panose="020B0503020204020204" charset="-122"/>
                <a:cs typeface="微软雅黑" panose="020B0503020204020204" charset="-122"/>
                <a:sym typeface="+mn-ea"/>
              </a:rPr>
              <a:t>员工桌面缺少管控，行为缺少审计，出现信息泄露行为（如文件外发，拍照外发，</a:t>
            </a:r>
            <a:r>
              <a:rPr lang="en-US" altLang="zh-CN" sz="1400" dirty="0">
                <a:latin typeface="微软雅黑" panose="020B0503020204020204" charset="-122"/>
                <a:ea typeface="微软雅黑" panose="020B0503020204020204" charset="-122"/>
                <a:cs typeface="微软雅黑" panose="020B0503020204020204" charset="-122"/>
                <a:sym typeface="+mn-ea"/>
              </a:rPr>
              <a:t>U</a:t>
            </a:r>
            <a:r>
              <a:rPr lang="zh-CN" altLang="en-US" sz="1400" dirty="0">
                <a:latin typeface="微软雅黑" panose="020B0503020204020204" charset="-122"/>
                <a:ea typeface="微软雅黑" panose="020B0503020204020204" charset="-122"/>
                <a:cs typeface="微软雅黑" panose="020B0503020204020204" charset="-122"/>
                <a:sym typeface="+mn-ea"/>
              </a:rPr>
              <a:t>盘拷贝）后无法追溯定责；</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a:p>
            <a:pPr>
              <a:lnSpc>
                <a:spcPts val="3500"/>
              </a:lnSpc>
            </a:pP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pic>
        <p:nvPicPr>
          <p:cNvPr id="24" name="图片 23"/>
          <p:cNvPicPr>
            <a:picLocks noChangeAspect="1"/>
          </p:cNvPicPr>
          <p:nvPr/>
        </p:nvPicPr>
        <p:blipFill>
          <a:blip r:embed="rId1"/>
          <a:stretch>
            <a:fillRect/>
          </a:stretch>
        </p:blipFill>
        <p:spPr>
          <a:xfrm>
            <a:off x="512445" y="1318260"/>
            <a:ext cx="4457065" cy="3046095"/>
          </a:xfrm>
          <a:prstGeom prst="rect">
            <a:avLst/>
          </a:prstGeom>
          <a:effectLst>
            <a:reflection blurRad="6350" stA="50000" endA="300" endPos="55500" dist="508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00685" y="299582"/>
            <a:ext cx="2058661" cy="744346"/>
            <a:chOff x="5567083" y="1156447"/>
            <a:chExt cx="2058661"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5799284" y="1328565"/>
              <a:ext cx="1826460" cy="398780"/>
            </a:xfrm>
            <a:prstGeom prst="rect">
              <a:avLst/>
            </a:prstGeom>
            <a:noFill/>
          </p:spPr>
          <p:txBody>
            <a:bodyPr wrap="square" rtlCol="0">
              <a:spAutoFit/>
              <a:scene3d>
                <a:camera prst="orthographicFront"/>
                <a:lightRig rig="threePt" dir="t"/>
              </a:scene3d>
              <a:sp3d contourW="12700"/>
            </a:bodyPr>
            <a:lstStyle/>
            <a:p>
              <a:r>
                <a:rPr lang="zh-CN" altLang="en-US"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rPr>
                <a:t>需求分析：</a:t>
              </a:r>
              <a:endParaRPr lang="id-ID" altLang="zh-CN" sz="2000" b="1" spc="300" dirty="0">
                <a:solidFill>
                  <a:srgbClr val="2E2E3F"/>
                </a:solidFill>
                <a:latin typeface="Century Gothic" panose="020B0502020202020204" pitchFamily="34" charset="0"/>
                <a:ea typeface="微软雅黑" panose="020B0503020204020204" charset="-122"/>
                <a:cs typeface="Segoe UI Light" panose="020B0502040204020203" pitchFamily="34" charset="0"/>
              </a:endParaRPr>
            </a:p>
          </p:txBody>
        </p:sp>
      </p:grpSp>
      <p:sp>
        <p:nvSpPr>
          <p:cNvPr id="61" name="TextBox 13"/>
          <p:cNvSpPr txBox="1">
            <a:spLocks noChangeArrowheads="1"/>
          </p:cNvSpPr>
          <p:nvPr/>
        </p:nvSpPr>
        <p:spPr bwMode="auto">
          <a:xfrm>
            <a:off x="283459" y="4879621"/>
            <a:ext cx="1697901" cy="460375"/>
          </a:xfrm>
          <a:prstGeom prst="rect">
            <a:avLst/>
          </a:prstGeom>
          <a:noFill/>
          <a:ln w="9525">
            <a:noFill/>
            <a:miter lim="800000"/>
          </a:ln>
        </p:spPr>
        <p:txBody>
          <a:bodyPr wrap="square">
            <a:spAutoFit/>
          </a:bodyPr>
          <a:lstStyle/>
          <a:p>
            <a:pPr algn="ctr"/>
            <a:r>
              <a:rPr lang="zh-CN" altLang="en-US" sz="1200" b="1" dirty="0">
                <a:latin typeface="+mj-ea"/>
                <a:ea typeface="+mj-ea"/>
                <a:sym typeface="Arial" panose="020B0604020202020204" pitchFamily="34" charset="0"/>
              </a:rPr>
              <a:t>外部人员</a:t>
            </a:r>
            <a:endParaRPr lang="en-US" altLang="en-US" sz="1200" b="1" dirty="0">
              <a:latin typeface="+mj-ea"/>
              <a:ea typeface="+mj-ea"/>
              <a:sym typeface="Arial" panose="020B0604020202020204" pitchFamily="34" charset="0"/>
            </a:endParaRPr>
          </a:p>
          <a:p>
            <a:pPr algn="ctr"/>
            <a:r>
              <a:rPr lang="zh-CN" altLang="en-US" sz="1200" dirty="0">
                <a:latin typeface="+mj-ea"/>
                <a:ea typeface="+mj-ea"/>
                <a:sym typeface="Arial" panose="020B0604020202020204" pitchFamily="34" charset="0"/>
              </a:rPr>
              <a:t>（远程办公</a:t>
            </a:r>
            <a:r>
              <a:rPr lang="en-US" altLang="en-US" sz="1200" dirty="0">
                <a:latin typeface="+mj-ea"/>
                <a:ea typeface="+mj-ea"/>
                <a:sym typeface="Arial" panose="020B0604020202020204" pitchFamily="34" charset="0"/>
              </a:rPr>
              <a:t>/</a:t>
            </a:r>
            <a:r>
              <a:rPr lang="zh-CN" altLang="en-US" sz="1200" dirty="0">
                <a:latin typeface="+mj-ea"/>
                <a:ea typeface="+mj-ea"/>
                <a:sym typeface="Arial" panose="020B0604020202020204" pitchFamily="34" charset="0"/>
              </a:rPr>
              <a:t>合作伙伴）</a:t>
            </a:r>
            <a:endParaRPr lang="zh-CN" altLang="en-US" sz="1200" dirty="0">
              <a:latin typeface="+mj-ea"/>
              <a:ea typeface="+mj-ea"/>
              <a:sym typeface="Arial" panose="020B0604020202020204" pitchFamily="34" charset="0"/>
            </a:endParaRPr>
          </a:p>
        </p:txBody>
      </p:sp>
      <p:sp>
        <p:nvSpPr>
          <p:cNvPr id="62" name="TextBox 38"/>
          <p:cNvSpPr txBox="1">
            <a:spLocks noChangeArrowheads="1"/>
          </p:cNvSpPr>
          <p:nvPr/>
        </p:nvSpPr>
        <p:spPr bwMode="auto">
          <a:xfrm>
            <a:off x="2557504" y="4897551"/>
            <a:ext cx="1415772" cy="461665"/>
          </a:xfrm>
          <a:prstGeom prst="rect">
            <a:avLst/>
          </a:prstGeom>
          <a:noFill/>
          <a:ln w="9525">
            <a:noFill/>
            <a:miter lim="800000"/>
          </a:ln>
        </p:spPr>
        <p:txBody>
          <a:bodyPr wrap="square">
            <a:spAutoFit/>
          </a:bodyPr>
          <a:lstStyle/>
          <a:p>
            <a:pPr algn="ctr"/>
            <a:r>
              <a:rPr lang="zh-CN" altLang="en-US" sz="1200" b="1" dirty="0">
                <a:latin typeface="+mj-ea"/>
                <a:ea typeface="+mj-ea"/>
                <a:sym typeface="Arial" panose="020B0604020202020204" pitchFamily="34" charset="0"/>
              </a:rPr>
              <a:t>内部人员</a:t>
            </a:r>
            <a:endParaRPr lang="en-US" altLang="zh-CN" sz="1200" b="1" dirty="0">
              <a:latin typeface="+mj-ea"/>
              <a:ea typeface="+mj-ea"/>
              <a:sym typeface="Arial" panose="020B0604020202020204" pitchFamily="34" charset="0"/>
            </a:endParaRPr>
          </a:p>
          <a:p>
            <a:pPr algn="ctr"/>
            <a:r>
              <a:rPr lang="zh-CN" altLang="en-US" sz="1200" dirty="0">
                <a:latin typeface="+mj-ea"/>
                <a:ea typeface="+mj-ea"/>
                <a:sym typeface="Arial" panose="020B0604020202020204" pitchFamily="34" charset="0"/>
              </a:rPr>
              <a:t>（研发财务）</a:t>
            </a:r>
            <a:endParaRPr lang="zh-CN" altLang="en-US" sz="1200" dirty="0">
              <a:latin typeface="+mj-ea"/>
              <a:ea typeface="+mj-ea"/>
              <a:sym typeface="Arial" panose="020B0604020202020204" pitchFamily="34" charset="0"/>
            </a:endParaRPr>
          </a:p>
        </p:txBody>
      </p:sp>
      <p:pic>
        <p:nvPicPr>
          <p:cNvPr id="63" name="Picture 2" descr="C:\Documents and Settings\zhengxue\桌面\女职员--坐在电脑前.png"/>
          <p:cNvPicPr>
            <a:picLocks noChangeAspect="1" noChangeArrowheads="1"/>
          </p:cNvPicPr>
          <p:nvPr/>
        </p:nvPicPr>
        <p:blipFill>
          <a:blip r:embed="rId1" cstate="print"/>
          <a:srcRect/>
          <a:stretch>
            <a:fillRect/>
          </a:stretch>
        </p:blipFill>
        <p:spPr bwMode="auto">
          <a:xfrm>
            <a:off x="2197357" y="3111919"/>
            <a:ext cx="2004334" cy="1764231"/>
          </a:xfrm>
          <a:prstGeom prst="rect">
            <a:avLst/>
          </a:prstGeom>
          <a:noFill/>
        </p:spPr>
      </p:pic>
      <p:pic>
        <p:nvPicPr>
          <p:cNvPr id="64" name="Picture 3" descr="C:\Documents and Settings\zhengxue\桌面\男职员-站立.png"/>
          <p:cNvPicPr>
            <a:picLocks noChangeAspect="1" noChangeArrowheads="1"/>
          </p:cNvPicPr>
          <p:nvPr/>
        </p:nvPicPr>
        <p:blipFill>
          <a:blip r:embed="rId2" cstate="print"/>
          <a:srcRect/>
          <a:stretch>
            <a:fillRect/>
          </a:stretch>
        </p:blipFill>
        <p:spPr bwMode="auto">
          <a:xfrm flipH="1">
            <a:off x="732811" y="2850008"/>
            <a:ext cx="1061121" cy="1956442"/>
          </a:xfrm>
          <a:prstGeom prst="rect">
            <a:avLst/>
          </a:prstGeom>
          <a:noFill/>
        </p:spPr>
      </p:pic>
      <p:pic>
        <p:nvPicPr>
          <p:cNvPr id="65" name="Picture 4" descr="C:\Documents and Settings\zhengxue\桌面\离职人员-站.png"/>
          <p:cNvPicPr>
            <a:picLocks noChangeAspect="1" noChangeArrowheads="1"/>
          </p:cNvPicPr>
          <p:nvPr/>
        </p:nvPicPr>
        <p:blipFill>
          <a:blip r:embed="rId3" cstate="print"/>
          <a:srcRect/>
          <a:stretch>
            <a:fillRect/>
          </a:stretch>
        </p:blipFill>
        <p:spPr bwMode="auto">
          <a:xfrm>
            <a:off x="4785304" y="2907052"/>
            <a:ext cx="872696" cy="1899398"/>
          </a:xfrm>
          <a:prstGeom prst="rect">
            <a:avLst/>
          </a:prstGeom>
          <a:noFill/>
        </p:spPr>
      </p:pic>
      <p:sp>
        <p:nvSpPr>
          <p:cNvPr id="66" name="矩形 9"/>
          <p:cNvSpPr/>
          <p:nvPr/>
        </p:nvSpPr>
        <p:spPr>
          <a:xfrm>
            <a:off x="4741080" y="4993441"/>
            <a:ext cx="1005403" cy="276999"/>
          </a:xfrm>
          <a:prstGeom prst="rect">
            <a:avLst/>
          </a:prstGeom>
        </p:spPr>
        <p:txBody>
          <a:bodyPr wrap="square">
            <a:spAutoFit/>
          </a:bodyPr>
          <a:lstStyle/>
          <a:p>
            <a:pPr algn="ctr"/>
            <a:r>
              <a:rPr lang="zh-CN" altLang="en-US" sz="1200" b="1" dirty="0">
                <a:latin typeface="微软雅黑" panose="020B0503020204020204" charset="-122"/>
                <a:ea typeface="微软雅黑" panose="020B0503020204020204" charset="-122"/>
                <a:sym typeface="Arial" panose="020B0604020202020204" pitchFamily="34" charset="0"/>
              </a:rPr>
              <a:t>离职人员</a:t>
            </a:r>
            <a:endParaRPr lang="en-US" altLang="en-US" sz="1200" b="1" dirty="0">
              <a:latin typeface="微软雅黑" panose="020B0503020204020204" charset="-122"/>
              <a:ea typeface="微软雅黑" panose="020B0503020204020204" charset="-122"/>
              <a:sym typeface="Arial" panose="020B0604020202020204" pitchFamily="34" charset="0"/>
            </a:endParaRPr>
          </a:p>
        </p:txBody>
      </p:sp>
      <p:sp>
        <p:nvSpPr>
          <p:cNvPr id="67" name="椭圆形标注 16"/>
          <p:cNvSpPr/>
          <p:nvPr/>
        </p:nvSpPr>
        <p:spPr bwMode="auto">
          <a:xfrm>
            <a:off x="2197357" y="1542844"/>
            <a:ext cx="1788525" cy="1109551"/>
          </a:xfrm>
          <a:prstGeom prst="wedgeEllipseCallout">
            <a:avLst>
              <a:gd name="adj1" fmla="val 11017"/>
              <a:gd name="adj2" fmla="val 66797"/>
            </a:avLst>
          </a:prstGeom>
          <a:solidFill>
            <a:srgbClr val="4276AA"/>
          </a:solidFill>
          <a:ln w="22225" cap="rnd" cmpd="tri">
            <a:noFill/>
            <a:prstDash val="solid"/>
            <a:round/>
          </a:ln>
          <a:effectLst/>
        </p:spPr>
        <p:txBody>
          <a:bodyPr wrap="none" rtlCol="0" anchor="ctr"/>
          <a:lstStyle/>
          <a:p>
            <a:pPr algn="ctr"/>
            <a:endParaRPr lang="zh-CN" altLang="en-US" sz="105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8" name="文本框 17"/>
          <p:cNvSpPr txBox="1"/>
          <p:nvPr/>
        </p:nvSpPr>
        <p:spPr>
          <a:xfrm>
            <a:off x="2389592" y="1816612"/>
            <a:ext cx="1461864"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sym typeface="Arial" panose="020B0604020202020204" pitchFamily="34" charset="0"/>
              </a:rPr>
              <a:t>对企业机密信息 缺乏有效保护</a:t>
            </a:r>
            <a:endParaRPr lang="zh-CN" altLang="en-US" sz="14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69" name="椭圆形标注 18"/>
          <p:cNvSpPr/>
          <p:nvPr/>
        </p:nvSpPr>
        <p:spPr bwMode="auto">
          <a:xfrm>
            <a:off x="244724" y="1542844"/>
            <a:ext cx="1804658" cy="1109551"/>
          </a:xfrm>
          <a:prstGeom prst="wedgeEllipseCallout">
            <a:avLst>
              <a:gd name="adj1" fmla="val 11017"/>
              <a:gd name="adj2" fmla="val 66797"/>
            </a:avLst>
          </a:prstGeom>
          <a:solidFill>
            <a:srgbClr val="4276AA"/>
          </a:solidFill>
          <a:ln w="22225" cap="rnd" cmpd="tri">
            <a:noFill/>
            <a:prstDash val="solid"/>
            <a:round/>
          </a:ln>
          <a:effectLst/>
        </p:spPr>
        <p:txBody>
          <a:bodyPr wrap="none" rtlCol="0" anchor="ctr"/>
          <a:lstStyle/>
          <a:p>
            <a:pPr algn="ctr"/>
            <a:endParaRPr lang="zh-CN" altLang="en-US" sz="105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0" name="椭圆形标注 19"/>
          <p:cNvSpPr/>
          <p:nvPr/>
        </p:nvSpPr>
        <p:spPr bwMode="auto">
          <a:xfrm>
            <a:off x="4197158" y="1572601"/>
            <a:ext cx="1718405" cy="1109551"/>
          </a:xfrm>
          <a:prstGeom prst="wedgeEllipseCallout">
            <a:avLst>
              <a:gd name="adj1" fmla="val 11017"/>
              <a:gd name="adj2" fmla="val 66797"/>
            </a:avLst>
          </a:prstGeom>
          <a:solidFill>
            <a:srgbClr val="4276AA"/>
          </a:solidFill>
          <a:ln w="22225" cap="rnd" cmpd="tri">
            <a:noFill/>
            <a:prstDash val="solid"/>
            <a:round/>
          </a:ln>
          <a:effectLst/>
        </p:spPr>
        <p:txBody>
          <a:bodyPr wrap="none" rtlCol="0" anchor="ctr"/>
          <a:lstStyle/>
          <a:p>
            <a:pPr algn="ctr"/>
            <a:endParaRPr lang="zh-CN" altLang="en-US" sz="105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1" name="文本框 14"/>
          <p:cNvSpPr txBox="1"/>
          <p:nvPr/>
        </p:nvSpPr>
        <p:spPr>
          <a:xfrm>
            <a:off x="4382505" y="1879625"/>
            <a:ext cx="1455442"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sym typeface="Arial" panose="020B0604020202020204" pitchFamily="34" charset="0"/>
              </a:rPr>
              <a:t>离职前拷走大量有价值机密文件</a:t>
            </a:r>
            <a:endParaRPr lang="zh-CN" altLang="en-US" sz="14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72" name="文本框 15"/>
          <p:cNvSpPr txBox="1"/>
          <p:nvPr/>
        </p:nvSpPr>
        <p:spPr>
          <a:xfrm>
            <a:off x="454895" y="1869285"/>
            <a:ext cx="1409360"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sym typeface="Arial" panose="020B0604020202020204" pitchFamily="34" charset="0"/>
              </a:rPr>
              <a:t>接入内网访问，引起泄密</a:t>
            </a:r>
            <a:endParaRPr lang="zh-CN" altLang="en-US" sz="1400" dirty="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20" name="箭头: 右 19"/>
          <p:cNvSpPr/>
          <p:nvPr/>
        </p:nvSpPr>
        <p:spPr>
          <a:xfrm>
            <a:off x="5761753" y="3429289"/>
            <a:ext cx="452063" cy="287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793936" y="6039540"/>
            <a:ext cx="1697901" cy="398780"/>
          </a:xfrm>
          <a:prstGeom prst="rect">
            <a:avLst/>
          </a:prstGeom>
          <a:noFill/>
          <a:ln w="9525">
            <a:noFill/>
            <a:miter lim="800000"/>
          </a:ln>
        </p:spPr>
        <p:txBody>
          <a:bodyPr wrap="square" anchor="ctr" anchorCtr="0">
            <a:spAutoFit/>
          </a:bodyPr>
          <a:lstStyle/>
          <a:p>
            <a:pPr algn="ctr"/>
            <a:r>
              <a:rPr lang="zh-CN" altLang="en-US" sz="2000" b="1" dirty="0">
                <a:solidFill>
                  <a:schemeClr val="accent2"/>
                </a:solidFill>
                <a:latin typeface="微软雅黑" panose="020B0503020204020204" charset="-122"/>
                <a:ea typeface="微软雅黑" panose="020B0503020204020204" charset="-122"/>
                <a:sym typeface="Arial" panose="020B0604020202020204" pitchFamily="34" charset="0"/>
              </a:rPr>
              <a:t>现状</a:t>
            </a:r>
            <a:endParaRPr lang="zh-CN" altLang="en-US" sz="2000" b="1" dirty="0">
              <a:solidFill>
                <a:schemeClr val="accent2"/>
              </a:solidFill>
              <a:latin typeface="微软雅黑" panose="020B0503020204020204" charset="-122"/>
              <a:ea typeface="微软雅黑" panose="020B0503020204020204" charset="-122"/>
              <a:sym typeface="Arial" panose="020B0604020202020204" pitchFamily="34" charset="0"/>
            </a:endParaRPr>
          </a:p>
        </p:txBody>
      </p:sp>
      <p:sp>
        <p:nvSpPr>
          <p:cNvPr id="22" name="TextBox 13"/>
          <p:cNvSpPr txBox="1">
            <a:spLocks noChangeArrowheads="1"/>
          </p:cNvSpPr>
          <p:nvPr/>
        </p:nvSpPr>
        <p:spPr bwMode="auto">
          <a:xfrm>
            <a:off x="8530170" y="6039540"/>
            <a:ext cx="1697901" cy="398780"/>
          </a:xfrm>
          <a:prstGeom prst="rect">
            <a:avLst/>
          </a:prstGeom>
          <a:noFill/>
          <a:ln w="9525">
            <a:noFill/>
            <a:miter lim="800000"/>
          </a:ln>
        </p:spPr>
        <p:txBody>
          <a:bodyPr wrap="square" anchor="ctr" anchorCtr="0">
            <a:spAutoFit/>
          </a:bodyPr>
          <a:lstStyle/>
          <a:p>
            <a:pPr algn="ctr"/>
            <a:r>
              <a:rPr lang="zh-CN" altLang="en-US" sz="2000" b="1" dirty="0">
                <a:solidFill>
                  <a:schemeClr val="accent2"/>
                </a:solidFill>
                <a:latin typeface="微软雅黑" panose="020B0503020204020204" charset="-122"/>
                <a:ea typeface="微软雅黑" panose="020B0503020204020204" charset="-122"/>
                <a:sym typeface="Arial" panose="020B0604020202020204" pitchFamily="34" charset="0"/>
              </a:rPr>
              <a:t>规划</a:t>
            </a:r>
            <a:endParaRPr lang="zh-CN" altLang="en-US" sz="2000" b="1" dirty="0">
              <a:solidFill>
                <a:schemeClr val="accent2"/>
              </a:solidFill>
              <a:latin typeface="微软雅黑" panose="020B0503020204020204" charset="-122"/>
              <a:ea typeface="微软雅黑" panose="020B0503020204020204" charset="-122"/>
              <a:sym typeface="Arial" panose="020B0604020202020204" pitchFamily="34" charset="0"/>
            </a:endParaRPr>
          </a:p>
        </p:txBody>
      </p:sp>
      <p:sp>
        <p:nvSpPr>
          <p:cNvPr id="199" name="文本框 198"/>
          <p:cNvSpPr txBox="1"/>
          <p:nvPr/>
        </p:nvSpPr>
        <p:spPr>
          <a:xfrm>
            <a:off x="6369685" y="471805"/>
            <a:ext cx="5673725" cy="5521325"/>
          </a:xfrm>
          <a:prstGeom prst="rect">
            <a:avLst/>
          </a:prstGeom>
          <a:noFill/>
          <a:ln w="28575" cmpd="dbl">
            <a:solidFill>
              <a:schemeClr val="accent1">
                <a:shade val="50000"/>
              </a:schemeClr>
            </a:solidFill>
            <a:prstDash val="solid"/>
          </a:ln>
        </p:spPr>
        <p:txBody>
          <a:bodyPr wrap="square">
            <a:noAutofit/>
          </a:bodyPr>
          <a:lstStyle/>
          <a:p>
            <a:pPr indent="0" fontAlgn="auto">
              <a:lnSpc>
                <a:spcPct val="100000"/>
              </a:lnSpc>
              <a:spcBef>
                <a:spcPts val="600"/>
              </a:spcBef>
              <a:spcAft>
                <a:spcPts val="600"/>
              </a:spcAft>
              <a:buFont typeface="+mj-lt"/>
              <a:buNone/>
            </a:pPr>
            <a:endParaRPr lang="zh-CN" b="1" dirty="0">
              <a:solidFill>
                <a:srgbClr val="E9554A"/>
              </a:solidFill>
              <a:latin typeface="微软雅黑" panose="020B0503020204020204" charset="-122"/>
              <a:ea typeface="微软雅黑" panose="020B0503020204020204" charset="-122"/>
              <a:cs typeface="微软雅黑" panose="020B0503020204020204" charset="-122"/>
            </a:endParaRPr>
          </a:p>
          <a:p>
            <a:pPr marL="342900" indent="-342900" fontAlgn="auto">
              <a:lnSpc>
                <a:spcPct val="100000"/>
              </a:lnSpc>
              <a:spcBef>
                <a:spcPts val="600"/>
              </a:spcBef>
              <a:spcAft>
                <a:spcPts val="600"/>
              </a:spcAft>
              <a:buFont typeface="+mj-lt"/>
              <a:buAutoNum type="arabicPeriod"/>
            </a:pPr>
            <a:r>
              <a:rPr lang="zh-CN" b="1" dirty="0">
                <a:solidFill>
                  <a:srgbClr val="E9554A"/>
                </a:solidFill>
                <a:latin typeface="微软雅黑" panose="020B0503020204020204" charset="-122"/>
                <a:ea typeface="微软雅黑" panose="020B0503020204020204" charset="-122"/>
                <a:cs typeface="微软雅黑" panose="020B0503020204020204" charset="-122"/>
              </a:rPr>
              <a:t>数据防泄密（</a:t>
            </a:r>
            <a:r>
              <a:rPr lang="zh-CN" b="1" dirty="0">
                <a:solidFill>
                  <a:srgbClr val="E9554A"/>
                </a:solidFill>
                <a:latin typeface="微软雅黑" panose="020B0503020204020204" charset="-122"/>
                <a:ea typeface="微软雅黑" panose="020B0503020204020204" charset="-122"/>
                <a:cs typeface="微软雅黑" panose="020B0503020204020204" charset="-122"/>
              </a:rPr>
              <a:t>桌管加密、</a:t>
            </a:r>
            <a:r>
              <a:rPr lang="en-US" altLang="zh-CN" b="1" dirty="0">
                <a:solidFill>
                  <a:srgbClr val="E9554A"/>
                </a:solidFill>
                <a:latin typeface="微软雅黑" panose="020B0503020204020204" charset="-122"/>
                <a:ea typeface="微软雅黑" panose="020B0503020204020204" charset="-122"/>
                <a:cs typeface="微软雅黑" panose="020B0503020204020204" charset="-122"/>
              </a:rPr>
              <a:t>AD</a:t>
            </a:r>
            <a:r>
              <a:rPr lang="zh-CN" altLang="en-US" b="1" dirty="0">
                <a:solidFill>
                  <a:srgbClr val="E9554A"/>
                </a:solidFill>
                <a:latin typeface="微软雅黑" panose="020B0503020204020204" charset="-122"/>
                <a:ea typeface="微软雅黑" panose="020B0503020204020204" charset="-122"/>
                <a:cs typeface="微软雅黑" panose="020B0503020204020204" charset="-122"/>
              </a:rPr>
              <a:t>域控、桌面云、飞连</a:t>
            </a:r>
            <a:r>
              <a:rPr lang="zh-CN" b="1" dirty="0">
                <a:solidFill>
                  <a:srgbClr val="E9554A"/>
                </a:solidFill>
                <a:latin typeface="微软雅黑" panose="020B0503020204020204" charset="-122"/>
                <a:ea typeface="微软雅黑" panose="020B0503020204020204" charset="-122"/>
                <a:cs typeface="微软雅黑" panose="020B0503020204020204" charset="-122"/>
              </a:rPr>
              <a:t>）</a:t>
            </a:r>
            <a:endParaRPr lang="zh-CN" sz="1600" b="0" dirty="0">
              <a:solidFill>
                <a:srgbClr val="E9554A"/>
              </a:solidFill>
              <a:latin typeface="微软雅黑" panose="020B0503020204020204" charset="-122"/>
              <a:ea typeface="微软雅黑" panose="020B0503020204020204" charset="-122"/>
              <a:cs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r>
              <a:rPr lang="zh-CN" altLang="en-US" sz="1600" b="0" noProof="0" dirty="0">
                <a:ln>
                  <a:noFill/>
                </a:ln>
                <a:solidFill>
                  <a:srgbClr val="404040"/>
                </a:solidFill>
                <a:effectLst/>
                <a:uLnTx/>
                <a:uFillTx/>
                <a:latin typeface="微软雅黑" panose="020B0503020204020204" charset="-122"/>
                <a:ea typeface="微软雅黑" panose="020B0503020204020204" charset="-122"/>
              </a:rPr>
              <a:t> 核心数据文档进行加密，保护数据资产不离开公司，预防员工泄密事件发生；</a:t>
            </a: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r>
              <a:rPr lang="zh-CN" altLang="en-US" sz="1600" b="0" noProof="0" dirty="0">
                <a:ln>
                  <a:noFill/>
                </a:ln>
                <a:solidFill>
                  <a:srgbClr val="404040"/>
                </a:solidFill>
                <a:effectLst/>
                <a:uLnTx/>
                <a:uFillTx/>
                <a:latin typeface="微软雅黑" panose="020B0503020204020204" charset="-122"/>
                <a:ea typeface="微软雅黑" panose="020B0503020204020204" charset="-122"/>
              </a:rPr>
              <a:t>员工高危行为可审计、泄密可</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追溯；</a:t>
            </a: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r>
              <a:rPr lang="zh-CN" altLang="en-US" sz="1600" b="0" noProof="0" dirty="0">
                <a:ln>
                  <a:noFill/>
                </a:ln>
                <a:solidFill>
                  <a:srgbClr val="404040"/>
                </a:solidFill>
                <a:effectLst/>
                <a:uLnTx/>
                <a:uFillTx/>
                <a:latin typeface="微软雅黑" panose="020B0503020204020204" charset="-122"/>
                <a:ea typeface="微软雅黑" panose="020B0503020204020204" charset="-122"/>
              </a:rPr>
              <a:t>研发部署云桌面，网络单独隔离，出口部署</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AC</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行为管理</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防泄密；</a:t>
            </a: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r>
              <a:rPr lang="zh-CN" altLang="en-US" sz="1600" b="0" noProof="0" dirty="0">
                <a:ln>
                  <a:noFill/>
                </a:ln>
                <a:solidFill>
                  <a:srgbClr val="404040"/>
                </a:solidFill>
                <a:effectLst/>
                <a:uLnTx/>
                <a:uFillTx/>
                <a:latin typeface="微软雅黑" panose="020B0503020204020204" charset="-122"/>
                <a:ea typeface="微软雅黑" panose="020B0503020204020204" charset="-122"/>
              </a:rPr>
              <a:t>飞连（火山引擎</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产品）</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 ALL in One </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，集成</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VPN+DLP</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防泄密</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终端杀毒</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身份认证</a:t>
            </a:r>
            <a:r>
              <a:rPr lang="en-US" altLang="zh-CN" sz="1600" b="0" noProof="0" dirty="0">
                <a:ln>
                  <a:noFill/>
                </a:ln>
                <a:solidFill>
                  <a:srgbClr val="404040"/>
                </a:solidFill>
                <a:effectLst/>
                <a:uLnTx/>
                <a:uFillTx/>
                <a:latin typeface="微软雅黑" panose="020B0503020204020204" charset="-122"/>
                <a:ea typeface="微软雅黑" panose="020B0503020204020204" charset="-122"/>
              </a:rPr>
              <a:t>+</a:t>
            </a:r>
            <a:r>
              <a:rPr lang="zh-CN" altLang="en-US" sz="1600" b="0" noProof="0" dirty="0">
                <a:ln>
                  <a:noFill/>
                </a:ln>
                <a:solidFill>
                  <a:srgbClr val="404040"/>
                </a:solidFill>
                <a:effectLst/>
                <a:uLnTx/>
                <a:uFillTx/>
                <a:latin typeface="微软雅黑" panose="020B0503020204020204" charset="-122"/>
                <a:ea typeface="微软雅黑" panose="020B0503020204020204" charset="-122"/>
              </a:rPr>
              <a:t>基线核查；</a:t>
            </a: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r>
              <a:rPr lang="zh-CN" altLang="en-US" sz="1600" noProof="0" dirty="0">
                <a:ln>
                  <a:noFill/>
                </a:ln>
                <a:solidFill>
                  <a:srgbClr val="404040"/>
                </a:solidFill>
                <a:effectLst/>
                <a:uLnTx/>
                <a:uFillTx/>
                <a:latin typeface="微软雅黑" panose="020B0503020204020204" charset="-122"/>
                <a:ea typeface="微软雅黑" panose="020B0503020204020204" charset="-122"/>
                <a:sym typeface="+mn-ea"/>
              </a:rPr>
              <a:t>保障远程办公人员/合作伙伴安全接入企业内网；</a:t>
            </a:r>
            <a:endParaRPr lang="zh-CN" sz="1600" b="0" dirty="0">
              <a:solidFill>
                <a:srgbClr val="0033CD"/>
              </a:solidFill>
              <a:latin typeface="微软雅黑" panose="020B0503020204020204" charset="-122"/>
              <a:ea typeface="微软雅黑" panose="020B0503020204020204" charset="-122"/>
              <a:cs typeface="微软雅黑" panose="020B0503020204020204" charset="-122"/>
            </a:endParaRPr>
          </a:p>
          <a:p>
            <a:pPr marL="285750" indent="-285750" algn="l" fontAlgn="auto">
              <a:lnSpc>
                <a:spcPct val="100000"/>
              </a:lnSpc>
              <a:spcBef>
                <a:spcPts val="600"/>
              </a:spcBef>
              <a:spcAft>
                <a:spcPts val="600"/>
              </a:spcAft>
              <a:buClrTx/>
              <a:buSzTx/>
              <a:buFont typeface="Arial" panose="020B0604020202020204" pitchFamily="34" charset="0"/>
              <a:buChar char="•"/>
            </a:pP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a:p>
            <a:pPr marL="342900" indent="-342900" algn="l" fontAlgn="auto">
              <a:lnSpc>
                <a:spcPct val="100000"/>
              </a:lnSpc>
              <a:spcBef>
                <a:spcPts val="600"/>
              </a:spcBef>
              <a:spcAft>
                <a:spcPts val="600"/>
              </a:spcAft>
              <a:buClrTx/>
              <a:buSzTx/>
              <a:buFont typeface="+mj-lt"/>
              <a:buAutoNum type="arabicPeriod" startAt="2"/>
            </a:pPr>
            <a:r>
              <a:rPr lang="zh-CN" sz="1800" b="1" dirty="0">
                <a:solidFill>
                  <a:srgbClr val="E9554A"/>
                </a:solidFill>
                <a:latin typeface="微软雅黑" panose="020B0503020204020204" charset="-122"/>
                <a:ea typeface="微软雅黑" panose="020B0503020204020204" charset="-122"/>
                <a:cs typeface="微软雅黑" panose="020B0503020204020204" charset="-122"/>
                <a:sym typeface="+mn-ea"/>
              </a:rPr>
              <a:t>数据容灾保护（杀毒+备份一体机）</a:t>
            </a:r>
            <a:endParaRPr lang="zh-CN" sz="1800" b="1" dirty="0">
              <a:solidFill>
                <a:srgbClr val="E9554A"/>
              </a:solidFill>
              <a:latin typeface="微软雅黑" panose="020B0503020204020204" charset="-122"/>
              <a:ea typeface="微软雅黑" panose="020B0503020204020204" charset="-122"/>
              <a:cs typeface="微软雅黑" panose="020B0503020204020204" charset="-122"/>
            </a:endParaRPr>
          </a:p>
          <a:p>
            <a:pPr marL="285750" indent="-285750" fontAlgn="auto">
              <a:lnSpc>
                <a:spcPct val="100000"/>
              </a:lnSpc>
              <a:spcBef>
                <a:spcPts val="600"/>
              </a:spcBef>
              <a:spcAft>
                <a:spcPts val="600"/>
              </a:spcAft>
              <a:buFont typeface="Arial" panose="020B0604020202020204" pitchFamily="34" charset="0"/>
              <a:buChar char="•"/>
            </a:pPr>
            <a:r>
              <a:rPr lang="zh-CN" altLang="en-US" sz="1600" noProof="0" dirty="0">
                <a:ln>
                  <a:noFill/>
                </a:ln>
                <a:solidFill>
                  <a:srgbClr val="404040"/>
                </a:solidFill>
                <a:effectLst/>
                <a:uLnTx/>
                <a:uFillTx/>
                <a:latin typeface="微软雅黑" panose="020B0503020204020204" charset="-122"/>
                <a:ea typeface="微软雅黑" panose="020B0503020204020204" charset="-122"/>
                <a:sym typeface="+mn-ea"/>
              </a:rPr>
              <a:t>统一管控终端安全，确保核心数据不被病毒勒索；</a:t>
            </a:r>
            <a:endParaRPr lang="zh-CN" altLang="en-US" sz="1600" noProof="0" dirty="0">
              <a:ln>
                <a:noFill/>
              </a:ln>
              <a:solidFill>
                <a:srgbClr val="404040"/>
              </a:solidFill>
              <a:effectLst/>
              <a:uLnTx/>
              <a:uFillTx/>
              <a:latin typeface="微软雅黑" panose="020B0503020204020204" charset="-122"/>
              <a:ea typeface="微软雅黑" panose="020B0503020204020204" charset="-122"/>
            </a:endParaRPr>
          </a:p>
          <a:p>
            <a:pPr marL="285750" indent="-285750" fontAlgn="auto">
              <a:lnSpc>
                <a:spcPct val="100000"/>
              </a:lnSpc>
              <a:spcBef>
                <a:spcPts val="600"/>
              </a:spcBef>
              <a:spcAft>
                <a:spcPts val="600"/>
              </a:spcAft>
              <a:buFont typeface="Arial" panose="020B0604020202020204" pitchFamily="34" charset="0"/>
              <a:buChar char="•"/>
            </a:pPr>
            <a:r>
              <a:rPr lang="zh-CN" altLang="en-US" sz="1600" noProof="0" dirty="0">
                <a:ln>
                  <a:noFill/>
                </a:ln>
                <a:solidFill>
                  <a:srgbClr val="404040"/>
                </a:solidFill>
                <a:effectLst/>
                <a:uLnTx/>
                <a:uFillTx/>
                <a:latin typeface="微软雅黑" panose="020B0503020204020204" charset="-122"/>
                <a:ea typeface="微软雅黑" panose="020B0503020204020204" charset="-122"/>
                <a:sym typeface="+mn-ea"/>
              </a:rPr>
              <a:t>建立业务备份系统，极端事件下业务可整体快速恢复；</a:t>
            </a:r>
            <a:endParaRPr lang="zh-CN" sz="1600" b="0" dirty="0">
              <a:solidFill>
                <a:srgbClr val="0033CD"/>
              </a:solidFill>
              <a:latin typeface="微软雅黑" panose="020B0503020204020204" charset="-122"/>
              <a:ea typeface="微软雅黑" panose="020B0503020204020204" charset="-122"/>
              <a:cs typeface="微软雅黑" panose="020B0503020204020204" charset="-122"/>
            </a:endParaRPr>
          </a:p>
          <a:p>
            <a:pPr indent="0" fontAlgn="auto">
              <a:lnSpc>
                <a:spcPct val="100000"/>
              </a:lnSpc>
              <a:spcBef>
                <a:spcPts val="600"/>
              </a:spcBef>
              <a:spcAft>
                <a:spcPts val="600"/>
              </a:spcAft>
              <a:buFont typeface="+mj-lt"/>
              <a:buNone/>
            </a:pPr>
            <a:endParaRPr lang="zh-CN" altLang="en-US" sz="1600" b="0" noProof="0" dirty="0">
              <a:ln>
                <a:noFill/>
              </a:ln>
              <a:solidFill>
                <a:srgbClr val="404040"/>
              </a:solidFill>
              <a:effectLst/>
              <a:uLnTx/>
              <a:uFillTx/>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6906895" cy="744346"/>
            <a:chOff x="5567083" y="1156447"/>
            <a:chExt cx="690689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667448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桌管加密系统（桌管</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模块）</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p:nvPr/>
        </p:nvSpPr>
        <p:spPr>
          <a:xfrm>
            <a:off x="521335" y="631190"/>
            <a:ext cx="11433810" cy="55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defRPr sz="1400">
                <a:solidFill>
                  <a:schemeClr val="bg2">
                    <a:lumMod val="25000"/>
                  </a:schemeClr>
                </a:solidFill>
                <a:cs typeface="+mn-ea"/>
              </a:defRPr>
            </a:lvl1pPr>
          </a:lstStyle>
          <a:p>
            <a:r>
              <a:rPr lang="zh-CN" altLang="en-US" dirty="0">
                <a:effectLst/>
                <a:latin typeface="微软雅黑" panose="020B0503020204020204" charset="-122"/>
                <a:ea typeface="微软雅黑" panose="020B0503020204020204" charset="-122"/>
              </a:rPr>
              <a:t>帮助企业管理者制定合理的企业管理策略并付诸实施，防范重要资料泄露</a:t>
            </a:r>
            <a:endParaRPr lang="zh-CN" altLang="en-US" dirty="0">
              <a:effectLst/>
              <a:latin typeface="微软雅黑" panose="020B0503020204020204" charset="-122"/>
              <a:ea typeface="微软雅黑" panose="020B0503020204020204" charset="-122"/>
            </a:endParaRPr>
          </a:p>
        </p:txBody>
      </p:sp>
      <p:pic>
        <p:nvPicPr>
          <p:cNvPr id="107" name="图片 107" descr="01-设备管理"/>
          <p:cNvPicPr/>
          <p:nvPr/>
        </p:nvPicPr>
        <p:blipFill>
          <a:blip r:embed="rId1"/>
          <a:stretch>
            <a:fillRect/>
          </a:stretch>
        </p:blipFill>
        <p:spPr>
          <a:xfrm>
            <a:off x="617220" y="1549400"/>
            <a:ext cx="6318885" cy="4556760"/>
          </a:xfrm>
          <a:prstGeom prst="rect">
            <a:avLst/>
          </a:prstGeom>
        </p:spPr>
      </p:pic>
      <p:sp>
        <p:nvSpPr>
          <p:cNvPr id="4" name="文本框 3"/>
          <p:cNvSpPr txBox="1"/>
          <p:nvPr/>
        </p:nvSpPr>
        <p:spPr>
          <a:xfrm>
            <a:off x="7334250" y="1549400"/>
            <a:ext cx="4177030" cy="4599940"/>
          </a:xfrm>
          <a:prstGeom prst="rect">
            <a:avLst/>
          </a:prstGeom>
        </p:spPr>
        <p:txBody>
          <a:bodyPr wrap="square">
            <a:spAutoFit/>
          </a:bodyPr>
          <a:p>
            <a:pPr marL="285750" indent="-285750" algn="l" defTabSz="457200">
              <a:lnSpc>
                <a:spcPct val="150000"/>
              </a:lnSpc>
              <a:spcBef>
                <a:spcPts val="600"/>
              </a:spcBef>
              <a:buClrTx/>
              <a:buSzTx/>
              <a:buFont typeface="Wingdings" panose="05000000000000000000" pitchFamily="2" charset="2"/>
              <a:buChar char="n"/>
            </a:pPr>
            <a:r>
              <a:rPr lang="en-US" altLang="zh-CN" sz="1400" dirty="0">
                <a:latin typeface="微软雅黑" panose="020B0503020204020204" charset="-122"/>
                <a:ea typeface="微软雅黑" panose="020B0503020204020204" charset="-122"/>
                <a:cs typeface="微软雅黑" panose="020B0503020204020204" charset="-122"/>
              </a:rPr>
              <a:t>产品包含上网行为、文档安全、设备管理、系统网络、运维中心、工作效率六大模块。</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lgn="l" defTabSz="457200">
              <a:lnSpc>
                <a:spcPct val="150000"/>
              </a:lnSpc>
              <a:spcBef>
                <a:spcPts val="600"/>
              </a:spcBef>
              <a:buClrTx/>
              <a:buSzTx/>
              <a:buFont typeface="Wingdings" panose="05000000000000000000" pitchFamily="2" charset="2"/>
              <a:buChar char="n"/>
            </a:pPr>
            <a:r>
              <a:rPr lang="en-US" altLang="zh-CN" sz="1400" dirty="0">
                <a:latin typeface="微软雅黑" panose="020B0503020204020204" charset="-122"/>
                <a:ea typeface="微软雅黑" panose="020B0503020204020204" charset="-122"/>
                <a:cs typeface="微软雅黑" panose="020B0503020204020204" charset="-122"/>
              </a:rPr>
              <a:t>包括浏览网站、即时通讯、电子邮件、泄密追踪、文件操作、打印日志、实时屏幕、屏幕录像、U盘权限、软件黑名单、网站黑名单等。</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lgn="l" defTabSz="457200">
              <a:lnSpc>
                <a:spcPct val="150000"/>
              </a:lnSpc>
              <a:spcBef>
                <a:spcPts val="600"/>
              </a:spcBef>
              <a:buClrTx/>
              <a:buSzTx/>
              <a:buFont typeface="Wingdings" panose="05000000000000000000" pitchFamily="2" charset="2"/>
              <a:buChar char="n"/>
            </a:pPr>
            <a:r>
              <a:rPr lang="en-US" altLang="zh-CN" sz="1400" dirty="0">
                <a:latin typeface="微软雅黑" panose="020B0503020204020204" charset="-122"/>
                <a:ea typeface="微软雅黑" panose="020B0503020204020204" charset="-122"/>
                <a:cs typeface="微软雅黑" panose="020B0503020204020204" charset="-122"/>
              </a:rPr>
              <a:t>各个模块协调合作可以实现，“事前防御、事中控制、事后审计”。</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lgn="l" defTabSz="457200">
              <a:lnSpc>
                <a:spcPct val="150000"/>
              </a:lnSpc>
              <a:spcBef>
                <a:spcPts val="600"/>
              </a:spcBef>
              <a:buClrTx/>
              <a:buSzTx/>
              <a:buFont typeface="Wingdings" panose="05000000000000000000" pitchFamily="2" charset="2"/>
              <a:buChar char="n"/>
            </a:pPr>
            <a:r>
              <a:rPr lang="en-US" altLang="zh-CN" sz="1400" dirty="0">
                <a:latin typeface="微软雅黑" panose="020B0503020204020204" charset="-122"/>
                <a:ea typeface="微软雅黑" panose="020B0503020204020204" charset="-122"/>
                <a:cs typeface="微软雅黑" panose="020B0503020204020204" charset="-122"/>
              </a:rPr>
              <a:t>部署系统后，您可以直观地了解用户在使用计算机和使用互联网时的行为操作。</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lgn="l" defTabSz="457200">
              <a:lnSpc>
                <a:spcPct val="150000"/>
              </a:lnSpc>
              <a:spcBef>
                <a:spcPts val="600"/>
              </a:spcBef>
              <a:buClrTx/>
              <a:buSzTx/>
              <a:buFont typeface="Wingdings" panose="05000000000000000000" pitchFamily="2" charset="2"/>
              <a:buChar char="n"/>
            </a:pPr>
            <a:r>
              <a:rPr lang="en-US" altLang="zh-CN" sz="1400" dirty="0">
                <a:latin typeface="微软雅黑" panose="020B0503020204020204" charset="-122"/>
                <a:ea typeface="微软雅黑" panose="020B0503020204020204" charset="-122"/>
                <a:cs typeface="微软雅黑" panose="020B0503020204020204" charset="-122"/>
              </a:rPr>
              <a:t>本产品提供的详细分析报告可以帮助企业管理者制定合理的企业管理策略并付诸实施，防范重要资料泄露，引导员工合理使用互联网，提升员工工作效率。</a:t>
            </a:r>
            <a:endParaRPr lang="en-US" altLang="zh-CN" sz="1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6596380" cy="744346"/>
            <a:chOff x="5567083" y="1156447"/>
            <a:chExt cx="6596380"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6363970"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桌管加密系统（加密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模块）</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p:nvPr/>
        </p:nvSpPr>
        <p:spPr>
          <a:xfrm>
            <a:off x="521335" y="631190"/>
            <a:ext cx="11433810" cy="55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defRPr sz="1400">
                <a:solidFill>
                  <a:schemeClr val="bg2">
                    <a:lumMod val="25000"/>
                  </a:schemeClr>
                </a:solidFill>
                <a:cs typeface="+mn-ea"/>
              </a:defRPr>
            </a:lvl1pPr>
          </a:lstStyle>
          <a:p>
            <a:r>
              <a:rPr dirty="0">
                <a:solidFill>
                  <a:schemeClr val="bg2">
                    <a:lumMod val="10000"/>
                  </a:schemeClr>
                </a:solidFill>
                <a:latin typeface="微软雅黑" panose="020B0503020204020204" charset="-122"/>
                <a:ea typeface="微软雅黑" panose="020B0503020204020204" charset="-122"/>
              </a:rPr>
              <a:t>企业内部文档以明文存储，文档一经发出，脱离后企业无法有效管控，该如何从根源上加以预防？</a:t>
            </a:r>
            <a:endParaRPr dirty="0">
              <a:solidFill>
                <a:schemeClr val="bg2">
                  <a:lumMod val="10000"/>
                </a:schemeClr>
              </a:solidFill>
              <a:latin typeface="微软雅黑" panose="020B0503020204020204" charset="-122"/>
              <a:ea typeface="微软雅黑" panose="020B0503020204020204" charset="-122"/>
            </a:endParaRPr>
          </a:p>
          <a:p>
            <a:endParaRPr lang="zh-CN" altLang="en-US" dirty="0">
              <a:effectLst/>
              <a:latin typeface="微软雅黑" panose="020B0503020204020204" charset="-122"/>
              <a:ea typeface="微软雅黑" panose="020B0503020204020204" charset="-122"/>
            </a:endParaRPr>
          </a:p>
        </p:txBody>
      </p:sp>
      <p:sp>
        <p:nvSpPr>
          <p:cNvPr id="20" name="文本框 19"/>
          <p:cNvSpPr txBox="1"/>
          <p:nvPr/>
        </p:nvSpPr>
        <p:spPr>
          <a:xfrm>
            <a:off x="5191945" y="4045985"/>
            <a:ext cx="984297" cy="276999"/>
          </a:xfrm>
          <a:prstGeom prst="rect">
            <a:avLst/>
          </a:prstGeom>
          <a:noFill/>
        </p:spPr>
        <p:txBody>
          <a:bodyPr wrap="square" rtlCol="0">
            <a:spAutoFit/>
          </a:bodyPr>
          <a:lstStyle/>
          <a:p>
            <a:pPr algn="ctr"/>
            <a:r>
              <a:rPr kumimoji="1" lang="zh-CN" altLang="en-US" sz="1200" dirty="0">
                <a:solidFill>
                  <a:schemeClr val="tx1">
                    <a:lumMod val="65000"/>
                    <a:lumOff val="35000"/>
                  </a:schemeClr>
                </a:solidFill>
                <a:latin typeface="微软雅黑" panose="020B0503020204020204" charset="-122"/>
                <a:ea typeface="微软雅黑" panose="020B0503020204020204" charset="-122"/>
              </a:rPr>
              <a:t>敏感文档</a:t>
            </a:r>
            <a:endParaRPr kumimoji="1"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21" name="文本框 20"/>
          <p:cNvSpPr txBox="1"/>
          <p:nvPr/>
        </p:nvSpPr>
        <p:spPr>
          <a:xfrm>
            <a:off x="7484922" y="4045985"/>
            <a:ext cx="984297" cy="276999"/>
          </a:xfrm>
          <a:prstGeom prst="rect">
            <a:avLst/>
          </a:prstGeom>
          <a:noFill/>
        </p:spPr>
        <p:txBody>
          <a:bodyPr wrap="square" rtlCol="0">
            <a:spAutoFit/>
          </a:bodyPr>
          <a:lstStyle/>
          <a:p>
            <a:pPr algn="ctr"/>
            <a:r>
              <a:rPr kumimoji="1" lang="zh-CN" altLang="en-US" sz="1200" dirty="0">
                <a:solidFill>
                  <a:schemeClr val="tx1">
                    <a:lumMod val="65000"/>
                    <a:lumOff val="35000"/>
                  </a:schemeClr>
                </a:solidFill>
                <a:latin typeface="微软雅黑" panose="020B0503020204020204" charset="-122"/>
                <a:ea typeface="微软雅黑" panose="020B0503020204020204" charset="-122"/>
              </a:rPr>
              <a:t>密文</a:t>
            </a:r>
            <a:endParaRPr kumimoji="1" lang="zh-CN" altLang="en-US" sz="1200" dirty="0">
              <a:solidFill>
                <a:schemeClr val="tx1">
                  <a:lumMod val="65000"/>
                  <a:lumOff val="35000"/>
                </a:schemeClr>
              </a:solidFill>
              <a:latin typeface="微软雅黑" panose="020B0503020204020204" charset="-122"/>
              <a:ea typeface="微软雅黑" panose="020B0503020204020204" charset="-122"/>
            </a:endParaRPr>
          </a:p>
        </p:txBody>
      </p:sp>
      <p:cxnSp>
        <p:nvCxnSpPr>
          <p:cNvPr id="22" name="直线箭头连接符 18"/>
          <p:cNvCxnSpPr/>
          <p:nvPr/>
        </p:nvCxnSpPr>
        <p:spPr>
          <a:xfrm>
            <a:off x="6328707" y="3642081"/>
            <a:ext cx="1003749" cy="0"/>
          </a:xfrm>
          <a:prstGeom prst="straightConnector1">
            <a:avLst/>
          </a:prstGeom>
          <a:ln w="15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12"/>
          <p:cNvSpPr txBox="1"/>
          <p:nvPr/>
        </p:nvSpPr>
        <p:spPr>
          <a:xfrm>
            <a:off x="6351184" y="3302753"/>
            <a:ext cx="851515"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charset="-122"/>
                <a:ea typeface="微软雅黑" panose="020B0503020204020204" charset="-122"/>
              </a:rPr>
              <a:t>加密算法</a:t>
            </a:r>
            <a:endParaRPr lang="zh-CN" altLang="en-US" sz="1300" dirty="0">
              <a:solidFill>
                <a:schemeClr val="tx1">
                  <a:lumMod val="65000"/>
                  <a:lumOff val="35000"/>
                </a:schemeClr>
              </a:solidFill>
              <a:latin typeface="微软雅黑" panose="020B0503020204020204" charset="-122"/>
              <a:ea typeface="微软雅黑" panose="020B0503020204020204" charset="-122"/>
            </a:endParaRPr>
          </a:p>
        </p:txBody>
      </p:sp>
      <p:sp>
        <p:nvSpPr>
          <p:cNvPr id="55" name="圆角矩形 54"/>
          <p:cNvSpPr/>
          <p:nvPr/>
        </p:nvSpPr>
        <p:spPr>
          <a:xfrm>
            <a:off x="4950233" y="1332425"/>
            <a:ext cx="3650364" cy="3380663"/>
          </a:xfrm>
          <a:prstGeom prst="roundRect">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charset="-122"/>
              <a:ea typeface="微软雅黑" panose="020B0503020204020204" charset="-122"/>
            </a:endParaRPr>
          </a:p>
        </p:txBody>
      </p:sp>
      <p:cxnSp>
        <p:nvCxnSpPr>
          <p:cNvPr id="56" name="直线箭头连接符 29"/>
          <p:cNvCxnSpPr/>
          <p:nvPr/>
        </p:nvCxnSpPr>
        <p:spPr>
          <a:xfrm>
            <a:off x="6776941" y="2461129"/>
            <a:ext cx="0" cy="499872"/>
          </a:xfrm>
          <a:prstGeom prst="straightConnector1">
            <a:avLst/>
          </a:prstGeom>
          <a:ln w="15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1015662" y="1988840"/>
            <a:ext cx="2431991" cy="2541790"/>
            <a:chOff x="1060426" y="1893350"/>
            <a:chExt cx="3023551" cy="3160058"/>
          </a:xfrm>
        </p:grpSpPr>
        <p:cxnSp>
          <p:nvCxnSpPr>
            <p:cNvPr id="58" name="直线箭头连接符 27"/>
            <p:cNvCxnSpPr/>
            <p:nvPr/>
          </p:nvCxnSpPr>
          <p:spPr>
            <a:xfrm rot="2700000">
              <a:off x="2741612" y="3023421"/>
              <a:ext cx="772160" cy="0"/>
            </a:xfrm>
            <a:prstGeom prst="straightConnector1">
              <a:avLst/>
            </a:prstGeom>
            <a:ln w="15875">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3"/>
            <p:cNvCxnSpPr/>
            <p:nvPr/>
          </p:nvCxnSpPr>
          <p:spPr>
            <a:xfrm rot="2700000">
              <a:off x="1714430" y="4155179"/>
              <a:ext cx="772160" cy="0"/>
            </a:xfrm>
            <a:prstGeom prst="straightConnector1">
              <a:avLst/>
            </a:prstGeom>
            <a:ln w="15875">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4"/>
            <p:cNvCxnSpPr/>
            <p:nvPr/>
          </p:nvCxnSpPr>
          <p:spPr>
            <a:xfrm rot="8100000">
              <a:off x="2614115" y="4173925"/>
              <a:ext cx="772160" cy="0"/>
            </a:xfrm>
            <a:prstGeom prst="straightConnector1">
              <a:avLst/>
            </a:prstGeom>
            <a:ln w="15875">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58"/>
            <p:cNvCxnSpPr/>
            <p:nvPr/>
          </p:nvCxnSpPr>
          <p:spPr>
            <a:xfrm rot="8100000">
              <a:off x="1614050" y="3012188"/>
              <a:ext cx="772160" cy="0"/>
            </a:xfrm>
            <a:prstGeom prst="straightConnector1">
              <a:avLst/>
            </a:prstGeom>
            <a:ln w="15875">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2" name="图形 4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83679" y="1893350"/>
              <a:ext cx="949943" cy="949943"/>
            </a:xfrm>
            <a:prstGeom prst="rect">
              <a:avLst/>
            </a:prstGeom>
          </p:spPr>
        </p:pic>
        <p:pic>
          <p:nvPicPr>
            <p:cNvPr id="64" name="图形 6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83679" y="4103465"/>
              <a:ext cx="949943" cy="949943"/>
            </a:xfrm>
            <a:prstGeom prst="rect">
              <a:avLst/>
            </a:prstGeom>
          </p:spPr>
        </p:pic>
        <p:pic>
          <p:nvPicPr>
            <p:cNvPr id="65" name="图形 6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0426" y="3077524"/>
              <a:ext cx="949943" cy="949943"/>
            </a:xfrm>
            <a:prstGeom prst="rect">
              <a:avLst/>
            </a:prstGeom>
          </p:spPr>
        </p:pic>
        <p:pic>
          <p:nvPicPr>
            <p:cNvPr id="66" name="图形 6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34034" y="3077524"/>
              <a:ext cx="949943" cy="949943"/>
            </a:xfrm>
            <a:prstGeom prst="rect">
              <a:avLst/>
            </a:prstGeom>
          </p:spPr>
        </p:pic>
      </p:grpSp>
      <p:sp>
        <p:nvSpPr>
          <p:cNvPr id="63" name="圆角矩形 62"/>
          <p:cNvSpPr/>
          <p:nvPr/>
        </p:nvSpPr>
        <p:spPr>
          <a:xfrm>
            <a:off x="620829" y="1332425"/>
            <a:ext cx="3326138" cy="3380663"/>
          </a:xfrm>
          <a:prstGeom prst="roundRect">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charset="-122"/>
              <a:ea typeface="微软雅黑" panose="020B0503020204020204" charset="-122"/>
            </a:endParaRPr>
          </a:p>
        </p:txBody>
      </p:sp>
      <p:sp>
        <p:nvSpPr>
          <p:cNvPr id="69" name="圆角矩形 68"/>
          <p:cNvSpPr/>
          <p:nvPr/>
        </p:nvSpPr>
        <p:spPr>
          <a:xfrm>
            <a:off x="9553721" y="1332425"/>
            <a:ext cx="1870494" cy="3380663"/>
          </a:xfrm>
          <a:prstGeom prst="roundRect">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charset="-122"/>
              <a:ea typeface="微软雅黑" panose="020B0503020204020204" charset="-122"/>
            </a:endParaRPr>
          </a:p>
        </p:txBody>
      </p:sp>
      <p:pic>
        <p:nvPicPr>
          <p:cNvPr id="70" name="图形 6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0447" y="2877817"/>
            <a:ext cx="612000" cy="612000"/>
          </a:xfrm>
          <a:prstGeom prst="rect">
            <a:avLst/>
          </a:prstGeom>
        </p:spPr>
      </p:pic>
      <p:pic>
        <p:nvPicPr>
          <p:cNvPr id="71" name="图形 7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60983">
            <a:off x="10289270" y="3820069"/>
            <a:ext cx="540001" cy="540000"/>
          </a:xfrm>
          <a:prstGeom prst="rect">
            <a:avLst/>
          </a:prstGeom>
        </p:spPr>
      </p:pic>
      <p:pic>
        <p:nvPicPr>
          <p:cNvPr id="72" name="图形 7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5765" y="1865376"/>
            <a:ext cx="648000" cy="648000"/>
          </a:xfrm>
          <a:prstGeom prst="rect">
            <a:avLst/>
          </a:prstGeom>
        </p:spPr>
      </p:pic>
      <p:sp>
        <p:nvSpPr>
          <p:cNvPr id="67" name="文本框 66"/>
          <p:cNvSpPr txBox="1"/>
          <p:nvPr/>
        </p:nvSpPr>
        <p:spPr>
          <a:xfrm>
            <a:off x="9955792" y="3464920"/>
            <a:ext cx="1208917" cy="276999"/>
          </a:xfrm>
          <a:prstGeom prst="rect">
            <a:avLst/>
          </a:prstGeom>
          <a:noFill/>
        </p:spPr>
        <p:txBody>
          <a:bodyPr wrap="square" rtlCol="0">
            <a:spAutoFit/>
          </a:bodyPr>
          <a:lstStyle/>
          <a:p>
            <a:pPr algn="ctr"/>
            <a:r>
              <a:rPr kumimoji="1" lang="zh-CN" altLang="en-US" sz="1200" dirty="0">
                <a:solidFill>
                  <a:schemeClr val="tx1">
                    <a:lumMod val="65000"/>
                    <a:lumOff val="35000"/>
                  </a:schemeClr>
                </a:solidFill>
                <a:latin typeface="微软雅黑" panose="020B0503020204020204" charset="-122"/>
                <a:ea typeface="微软雅黑" panose="020B0503020204020204" charset="-122"/>
              </a:rPr>
              <a:t>有意无意泄漏</a:t>
            </a:r>
            <a:endParaRPr kumimoji="1"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75" name="文本框 74"/>
          <p:cNvSpPr txBox="1"/>
          <p:nvPr/>
        </p:nvSpPr>
        <p:spPr>
          <a:xfrm>
            <a:off x="9955792" y="4285423"/>
            <a:ext cx="1208917" cy="276999"/>
          </a:xfrm>
          <a:prstGeom prst="rect">
            <a:avLst/>
          </a:prstGeom>
          <a:noFill/>
        </p:spPr>
        <p:txBody>
          <a:bodyPr wrap="square" rtlCol="0">
            <a:spAutoFit/>
          </a:bodyPr>
          <a:lstStyle/>
          <a:p>
            <a:pPr algn="ctr"/>
            <a:r>
              <a:rPr kumimoji="1" lang="zh-CN" altLang="en-US" sz="1200" dirty="0">
                <a:solidFill>
                  <a:schemeClr val="tx1">
                    <a:lumMod val="65000"/>
                    <a:lumOff val="35000"/>
                  </a:schemeClr>
                </a:solidFill>
                <a:latin typeface="微软雅黑" panose="020B0503020204020204" charset="-122"/>
                <a:ea typeface="微软雅黑" panose="020B0503020204020204" charset="-122"/>
              </a:rPr>
              <a:t>设备丢失泄密</a:t>
            </a:r>
            <a:endParaRPr kumimoji="1" lang="zh-CN" altLang="en-US" sz="1200" dirty="0">
              <a:solidFill>
                <a:schemeClr val="tx1">
                  <a:lumMod val="65000"/>
                  <a:lumOff val="35000"/>
                </a:schemeClr>
              </a:solidFill>
              <a:latin typeface="微软雅黑" panose="020B0503020204020204" charset="-122"/>
              <a:ea typeface="微软雅黑" panose="020B0503020204020204" charset="-122"/>
            </a:endParaRPr>
          </a:p>
        </p:txBody>
      </p:sp>
      <p:sp>
        <p:nvSpPr>
          <p:cNvPr id="68" name="文本框 67"/>
          <p:cNvSpPr txBox="1"/>
          <p:nvPr/>
        </p:nvSpPr>
        <p:spPr>
          <a:xfrm>
            <a:off x="9955792" y="2515905"/>
            <a:ext cx="1208917" cy="276999"/>
          </a:xfrm>
          <a:prstGeom prst="rect">
            <a:avLst/>
          </a:prstGeom>
          <a:noFill/>
        </p:spPr>
        <p:txBody>
          <a:bodyPr wrap="square" rtlCol="0">
            <a:spAutoFit/>
          </a:bodyPr>
          <a:lstStyle/>
          <a:p>
            <a:pPr algn="ctr"/>
            <a:r>
              <a:rPr kumimoji="1" lang="zh-CN" altLang="en-US" sz="1200" dirty="0">
                <a:solidFill>
                  <a:schemeClr val="tx1">
                    <a:lumMod val="65000"/>
                    <a:lumOff val="35000"/>
                  </a:schemeClr>
                </a:solidFill>
                <a:latin typeface="微软雅黑" panose="020B0503020204020204" charset="-122"/>
                <a:ea typeface="微软雅黑" panose="020B0503020204020204" charset="-122"/>
              </a:rPr>
              <a:t>竞争对手窃密</a:t>
            </a:r>
            <a:endParaRPr kumimoji="1" lang="zh-CN" altLang="en-US" sz="1200" dirty="0">
              <a:solidFill>
                <a:schemeClr val="tx1">
                  <a:lumMod val="65000"/>
                  <a:lumOff val="35000"/>
                </a:schemeClr>
              </a:solidFill>
              <a:latin typeface="微软雅黑" panose="020B0503020204020204" charset="-122"/>
              <a:ea typeface="微软雅黑" panose="020B0503020204020204" charset="-122"/>
            </a:endParaRPr>
          </a:p>
        </p:txBody>
      </p:sp>
      <p:cxnSp>
        <p:nvCxnSpPr>
          <p:cNvPr id="83" name="直线箭头连接符 34"/>
          <p:cNvCxnSpPr/>
          <p:nvPr/>
        </p:nvCxnSpPr>
        <p:spPr>
          <a:xfrm>
            <a:off x="8808334" y="3031665"/>
            <a:ext cx="578734" cy="0"/>
          </a:xfrm>
          <a:prstGeom prst="straightConnector1">
            <a:avLst/>
          </a:prstGeom>
          <a:ln w="15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77"/>
          <p:cNvCxnSpPr/>
          <p:nvPr/>
        </p:nvCxnSpPr>
        <p:spPr>
          <a:xfrm flipH="1">
            <a:off x="4151784" y="3031665"/>
            <a:ext cx="578734" cy="0"/>
          </a:xfrm>
          <a:prstGeom prst="straightConnector1">
            <a:avLst/>
          </a:prstGeom>
          <a:ln w="158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12"/>
          <p:cNvSpPr txBox="1"/>
          <p:nvPr/>
        </p:nvSpPr>
        <p:spPr>
          <a:xfrm>
            <a:off x="4195775" y="2500899"/>
            <a:ext cx="518091" cy="492443"/>
          </a:xfrm>
          <a:prstGeom prst="rect">
            <a:avLst/>
          </a:prstGeom>
          <a:noFill/>
        </p:spPr>
        <p:txBody>
          <a:bodyPr wrap="none" rtlCol="0">
            <a:spAutoFit/>
          </a:bodyPr>
          <a:lstStyle/>
          <a:p>
            <a:pPr algn="ctr"/>
            <a:r>
              <a:rPr lang="zh-CN" altLang="en-US" sz="1300" dirty="0">
                <a:solidFill>
                  <a:srgbClr val="3564C1"/>
                </a:solidFill>
                <a:latin typeface="微软雅黑" panose="020B0503020204020204" charset="-122"/>
                <a:ea typeface="微软雅黑" panose="020B0503020204020204" charset="-122"/>
              </a:rPr>
              <a:t>合法</a:t>
            </a:r>
            <a:endParaRPr lang="en-US" altLang="zh-CN" sz="1300" dirty="0">
              <a:solidFill>
                <a:srgbClr val="3564C1"/>
              </a:solidFill>
              <a:latin typeface="微软雅黑" panose="020B0503020204020204" charset="-122"/>
              <a:ea typeface="微软雅黑" panose="020B0503020204020204" charset="-122"/>
            </a:endParaRPr>
          </a:p>
          <a:p>
            <a:pPr algn="ctr"/>
            <a:r>
              <a:rPr lang="zh-CN" altLang="en-US" sz="1300" dirty="0">
                <a:solidFill>
                  <a:srgbClr val="3564C1"/>
                </a:solidFill>
                <a:latin typeface="微软雅黑" panose="020B0503020204020204" charset="-122"/>
                <a:ea typeface="微软雅黑" panose="020B0503020204020204" charset="-122"/>
              </a:rPr>
              <a:t>出口</a:t>
            </a:r>
            <a:endParaRPr lang="zh-CN" altLang="en-US" sz="1300" dirty="0">
              <a:solidFill>
                <a:srgbClr val="3564C1"/>
              </a:solidFill>
              <a:latin typeface="微软雅黑" panose="020B0503020204020204" charset="-122"/>
              <a:ea typeface="微软雅黑" panose="020B0503020204020204" charset="-122"/>
            </a:endParaRPr>
          </a:p>
        </p:txBody>
      </p:sp>
      <p:sp>
        <p:nvSpPr>
          <p:cNvPr id="89" name="TextBox 12"/>
          <p:cNvSpPr txBox="1"/>
          <p:nvPr/>
        </p:nvSpPr>
        <p:spPr>
          <a:xfrm>
            <a:off x="8814074" y="2500899"/>
            <a:ext cx="518091" cy="492443"/>
          </a:xfrm>
          <a:prstGeom prst="rect">
            <a:avLst/>
          </a:prstGeom>
          <a:noFill/>
        </p:spPr>
        <p:txBody>
          <a:bodyPr wrap="none" rtlCol="0">
            <a:spAutoFit/>
          </a:bodyPr>
          <a:lstStyle/>
          <a:p>
            <a:pPr algn="ctr"/>
            <a:r>
              <a:rPr lang="zh-CN" altLang="en-US" sz="1300" dirty="0">
                <a:solidFill>
                  <a:srgbClr val="E9554A"/>
                </a:solidFill>
                <a:latin typeface="微软雅黑" panose="020B0503020204020204" charset="-122"/>
                <a:ea typeface="微软雅黑" panose="020B0503020204020204" charset="-122"/>
              </a:rPr>
              <a:t>非法</a:t>
            </a:r>
            <a:endParaRPr lang="en-US" altLang="zh-CN" sz="1300" dirty="0">
              <a:solidFill>
                <a:srgbClr val="E9554A"/>
              </a:solidFill>
              <a:latin typeface="微软雅黑" panose="020B0503020204020204" charset="-122"/>
              <a:ea typeface="微软雅黑" panose="020B0503020204020204" charset="-122"/>
            </a:endParaRPr>
          </a:p>
          <a:p>
            <a:pPr algn="ctr"/>
            <a:r>
              <a:rPr lang="zh-CN" altLang="en-US" sz="1300" dirty="0">
                <a:solidFill>
                  <a:srgbClr val="E9554A"/>
                </a:solidFill>
                <a:latin typeface="微软雅黑" panose="020B0503020204020204" charset="-122"/>
                <a:ea typeface="微软雅黑" panose="020B0503020204020204" charset="-122"/>
              </a:rPr>
              <a:t>出口</a:t>
            </a:r>
            <a:endParaRPr lang="zh-CN" altLang="en-US" sz="1300" dirty="0">
              <a:solidFill>
                <a:srgbClr val="E9554A"/>
              </a:solidFill>
              <a:latin typeface="微软雅黑" panose="020B0503020204020204" charset="-122"/>
              <a:ea typeface="微软雅黑" panose="020B0503020204020204" charset="-122"/>
            </a:endParaRPr>
          </a:p>
        </p:txBody>
      </p:sp>
      <p:pic>
        <p:nvPicPr>
          <p:cNvPr id="90" name="图形 82"/>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8045" y="5077600"/>
            <a:ext cx="612000" cy="612000"/>
          </a:xfrm>
          <a:prstGeom prst="rect">
            <a:avLst/>
          </a:prstGeom>
        </p:spPr>
      </p:pic>
      <p:sp>
        <p:nvSpPr>
          <p:cNvPr id="91" name="圆角矩形 90"/>
          <p:cNvSpPr/>
          <p:nvPr/>
        </p:nvSpPr>
        <p:spPr>
          <a:xfrm>
            <a:off x="1435035" y="1517277"/>
            <a:ext cx="1647397" cy="274947"/>
          </a:xfrm>
          <a:prstGeom prst="roundRect">
            <a:avLst/>
          </a:prstGeom>
          <a:solidFill>
            <a:srgbClr val="047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50" dirty="0">
                <a:solidFill>
                  <a:schemeClr val="bg1"/>
                </a:solidFill>
                <a:latin typeface="微软雅黑" panose="020B0503020204020204" charset="-122"/>
                <a:ea typeface="微软雅黑" panose="020B0503020204020204" charset="-122"/>
              </a:rPr>
              <a:t>合法用户正常使用</a:t>
            </a:r>
            <a:endParaRPr kumimoji="1" lang="zh-CN" altLang="en-US" sz="1250" dirty="0">
              <a:solidFill>
                <a:schemeClr val="bg1"/>
              </a:solidFill>
              <a:latin typeface="微软雅黑" panose="020B0503020204020204" charset="-122"/>
              <a:ea typeface="微软雅黑" panose="020B0503020204020204" charset="-122"/>
            </a:endParaRPr>
          </a:p>
        </p:txBody>
      </p:sp>
      <p:sp>
        <p:nvSpPr>
          <p:cNvPr id="92" name="圆角矩形 91"/>
          <p:cNvSpPr/>
          <p:nvPr/>
        </p:nvSpPr>
        <p:spPr>
          <a:xfrm>
            <a:off x="9700593" y="1517277"/>
            <a:ext cx="1647397" cy="274947"/>
          </a:xfrm>
          <a:prstGeom prst="roundRect">
            <a:avLst/>
          </a:prstGeom>
          <a:solidFill>
            <a:srgbClr val="047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50" dirty="0">
                <a:solidFill>
                  <a:schemeClr val="bg1"/>
                </a:solidFill>
                <a:latin typeface="微软雅黑" panose="020B0503020204020204" charset="-122"/>
                <a:ea typeface="微软雅黑" panose="020B0503020204020204" charset="-122"/>
              </a:rPr>
              <a:t>非法离网打开乱码</a:t>
            </a:r>
            <a:endParaRPr kumimoji="1" lang="zh-CN" altLang="en-US" sz="1250" dirty="0">
              <a:solidFill>
                <a:schemeClr val="bg1"/>
              </a:solidFill>
              <a:latin typeface="微软雅黑" panose="020B0503020204020204" charset="-122"/>
              <a:ea typeface="微软雅黑" panose="020B0503020204020204" charset="-122"/>
            </a:endParaRPr>
          </a:p>
        </p:txBody>
      </p:sp>
      <p:grpSp>
        <p:nvGrpSpPr>
          <p:cNvPr id="93" name="组合 92"/>
          <p:cNvGrpSpPr/>
          <p:nvPr/>
        </p:nvGrpSpPr>
        <p:grpSpPr>
          <a:xfrm>
            <a:off x="2819601" y="5054437"/>
            <a:ext cx="8047916" cy="613847"/>
            <a:chOff x="6753172" y="2147661"/>
            <a:chExt cx="8047916" cy="613847"/>
          </a:xfrm>
        </p:grpSpPr>
        <p:sp>
          <p:nvSpPr>
            <p:cNvPr id="94" name="文本框 93"/>
            <p:cNvSpPr txBox="1"/>
            <p:nvPr/>
          </p:nvSpPr>
          <p:spPr>
            <a:xfrm>
              <a:off x="6753172" y="2147661"/>
              <a:ext cx="2650453" cy="338554"/>
            </a:xfrm>
            <a:prstGeom prst="rect">
              <a:avLst/>
            </a:prstGeom>
            <a:noFill/>
          </p:spPr>
          <p:txBody>
            <a:bodyPr wrap="square" rtlCol="0">
              <a:spAutoFit/>
            </a:bodyPr>
            <a:lstStyle/>
            <a:p>
              <a:r>
                <a:rPr kumimoji="1" lang="zh-CN" altLang="en-US" sz="1600" b="1" dirty="0">
                  <a:solidFill>
                    <a:srgbClr val="0478ED"/>
                  </a:solidFill>
                  <a:latin typeface="微软雅黑" panose="020B0503020204020204" charset="-122"/>
                  <a:ea typeface="微软雅黑" panose="020B0503020204020204" charset="-122"/>
                </a:rPr>
                <a:t>文档透明加密</a:t>
              </a:r>
              <a:endParaRPr kumimoji="1" lang="zh-CN" altLang="en-US" sz="1600" b="1" dirty="0">
                <a:solidFill>
                  <a:srgbClr val="0478ED"/>
                </a:solidFill>
                <a:latin typeface="微软雅黑" panose="020B0503020204020204" charset="-122"/>
                <a:ea typeface="微软雅黑" panose="020B0503020204020204" charset="-122"/>
              </a:endParaRPr>
            </a:p>
          </p:txBody>
        </p:sp>
        <p:sp>
          <p:nvSpPr>
            <p:cNvPr id="95" name="文本框 94"/>
            <p:cNvSpPr txBox="1"/>
            <p:nvPr/>
          </p:nvSpPr>
          <p:spPr>
            <a:xfrm>
              <a:off x="6753172" y="2481751"/>
              <a:ext cx="8047916" cy="279757"/>
            </a:xfrm>
            <a:prstGeom prst="rect">
              <a:avLst/>
            </a:prstGeom>
            <a:noFill/>
          </p:spPr>
          <p:txBody>
            <a:bodyPr wrap="square" rtlCol="0">
              <a:spAutoFit/>
            </a:bodyPr>
            <a:lstStyle/>
            <a:p>
              <a:pPr>
                <a:lnSpc>
                  <a:spcPts val="1620"/>
                </a:lnSpc>
              </a:pPr>
              <a:r>
                <a:rPr kumimoji="1" lang="zh-CN" altLang="en-US" sz="1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通过</a:t>
              </a:r>
              <a:r>
                <a:rPr kumimoji="1" lang="en-GB" altLang="zh-CN" sz="1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AES</a:t>
              </a:r>
              <a:r>
                <a:rPr kumimoji="1" lang="zh-CN" altLang="en-US" sz="1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等加密算法，对用户通过指定受控程序创建的文件实时无感知加密，访问时自动解密，离开授信环境无法打开文件。</a:t>
              </a:r>
              <a:endParaRPr kumimoji="1" lang="zh-CN" altLang="en-US" sz="11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sp>
        <p:nvSpPr>
          <p:cNvPr id="96" name="圆角矩形 95"/>
          <p:cNvSpPr/>
          <p:nvPr/>
        </p:nvSpPr>
        <p:spPr>
          <a:xfrm>
            <a:off x="1923415" y="4961890"/>
            <a:ext cx="8875395" cy="1644015"/>
          </a:xfrm>
          <a:prstGeom prst="roundRect">
            <a:avLst/>
          </a:prstGeom>
          <a:noFill/>
          <a:ln w="95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charset="-122"/>
              <a:ea typeface="微软雅黑" panose="020B0503020204020204" charset="-122"/>
            </a:endParaRPr>
          </a:p>
        </p:txBody>
      </p:sp>
      <p:sp>
        <p:nvSpPr>
          <p:cNvPr id="108" name="圆角矩形 107"/>
          <p:cNvSpPr/>
          <p:nvPr/>
        </p:nvSpPr>
        <p:spPr>
          <a:xfrm>
            <a:off x="5677851" y="1517277"/>
            <a:ext cx="2198181" cy="588045"/>
          </a:xfrm>
          <a:prstGeom prst="roundRect">
            <a:avLst/>
          </a:prstGeom>
          <a:solidFill>
            <a:srgbClr val="047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60"/>
              </a:lnSpc>
            </a:pP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透明</a:t>
            </a:r>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加密过程自动完成、</a:t>
            </a:r>
            <a:endParaRPr lang="en-US" altLang="zh-CN" sz="1200" dirty="0">
              <a:solidFill>
                <a:schemeClr val="bg1"/>
              </a:solidFill>
              <a:latin typeface="微软雅黑" panose="020B0503020204020204" charset="-122"/>
              <a:ea typeface="微软雅黑" panose="020B0503020204020204" charset="-122"/>
              <a:cs typeface="微软雅黑" panose="020B0503020204020204" charset="-122"/>
            </a:endParaRPr>
          </a:p>
          <a:p>
            <a:pPr algn="ctr">
              <a:lnSpc>
                <a:spcPts val="1960"/>
              </a:lnSpc>
            </a:pP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不影响用户使用习惯</a:t>
            </a:r>
            <a:endParaRPr kumimoji="1"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97" name="图形 4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6447" y="3335436"/>
            <a:ext cx="720000" cy="720000"/>
          </a:xfrm>
          <a:prstGeom prst="rect">
            <a:avLst/>
          </a:prstGeom>
        </p:spPr>
      </p:pic>
      <p:pic>
        <p:nvPicPr>
          <p:cNvPr id="110" name="图形 10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43247" y="3318503"/>
            <a:ext cx="720000" cy="720000"/>
          </a:xfrm>
          <a:prstGeom prst="rect">
            <a:avLst/>
          </a:prstGeom>
        </p:spPr>
      </p:pic>
      <p:pic>
        <p:nvPicPr>
          <p:cNvPr id="157" name="图形 15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3739" y="5844389"/>
            <a:ext cx="726080" cy="726080"/>
          </a:xfrm>
          <a:prstGeom prst="rect">
            <a:avLst/>
          </a:prstGeom>
        </p:spPr>
      </p:pic>
      <p:sp>
        <p:nvSpPr>
          <p:cNvPr id="104" name="文本框 103"/>
          <p:cNvSpPr txBox="1"/>
          <p:nvPr/>
        </p:nvSpPr>
        <p:spPr>
          <a:xfrm>
            <a:off x="2820035" y="5844540"/>
            <a:ext cx="709295" cy="337185"/>
          </a:xfrm>
          <a:prstGeom prst="rect">
            <a:avLst/>
          </a:prstGeom>
          <a:noFill/>
        </p:spPr>
        <p:txBody>
          <a:bodyPr wrap="square" rtlCol="0">
            <a:spAutoFit/>
          </a:bodyPr>
          <a:lstStyle/>
          <a:p>
            <a:pPr algn="ctr"/>
            <a:r>
              <a:rPr kumimoji="1" lang="zh-CN" altLang="en-US" sz="1600" b="1" dirty="0">
                <a:solidFill>
                  <a:srgbClr val="0478ED"/>
                </a:solidFill>
                <a:latin typeface="微软雅黑" panose="020B0503020204020204" charset="-122"/>
                <a:ea typeface="微软雅黑" panose="020B0503020204020204" charset="-122"/>
              </a:rPr>
              <a:t>密级</a:t>
            </a:r>
            <a:endParaRPr kumimoji="1" lang="zh-CN" altLang="en-US" sz="1600" b="1" dirty="0">
              <a:solidFill>
                <a:srgbClr val="0478ED"/>
              </a:solidFill>
              <a:latin typeface="微软雅黑" panose="020B0503020204020204" charset="-122"/>
              <a:ea typeface="微软雅黑" panose="020B0503020204020204" charset="-122"/>
            </a:endParaRPr>
          </a:p>
        </p:txBody>
      </p:sp>
      <p:sp>
        <p:nvSpPr>
          <p:cNvPr id="105" name="文本框 104"/>
          <p:cNvSpPr txBox="1"/>
          <p:nvPr/>
        </p:nvSpPr>
        <p:spPr>
          <a:xfrm>
            <a:off x="2772705" y="6183131"/>
            <a:ext cx="8540663" cy="297517"/>
          </a:xfrm>
          <a:prstGeom prst="rect">
            <a:avLst/>
          </a:prstGeom>
          <a:noFill/>
        </p:spPr>
        <p:txBody>
          <a:bodyPr wrap="square" rtlCol="0">
            <a:spAutoFit/>
          </a:bodyPr>
          <a:lstStyle/>
          <a:p>
            <a:pPr>
              <a:lnSpc>
                <a:spcPts val="1620"/>
              </a:lnSpc>
            </a:pPr>
            <a:r>
              <a:rPr kumimoji="1" lang="zh-CN" altLang="en-US" sz="1400" dirty="0">
                <a:solidFill>
                  <a:schemeClr val="tx1">
                    <a:lumMod val="65000"/>
                    <a:lumOff val="35000"/>
                  </a:schemeClr>
                </a:solidFill>
                <a:latin typeface="微软雅黑" panose="020B0503020204020204" charset="-122"/>
                <a:ea typeface="微软雅黑" panose="020B0503020204020204" charset="-122"/>
              </a:rPr>
              <a:t>对不同用户赋予不同的密级权限，密级权限低的用户无法打开高密级文档，确保文档权限安全可控。</a:t>
            </a:r>
            <a:endParaRPr kumimoji="1"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7159625" cy="744346"/>
            <a:chOff x="5567083" y="1156447"/>
            <a:chExt cx="715962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692721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en-US" altLang="zh-CN" sz="2000" b="1" spc="300" dirty="0">
                  <a:solidFill>
                    <a:srgbClr val="E9554A"/>
                  </a:solidFill>
                  <a:latin typeface="微软雅黑" panose="020B0503020204020204" charset="-122"/>
                  <a:ea typeface="微软雅黑" panose="020B0503020204020204" charset="-122"/>
                  <a:cs typeface="微软雅黑" panose="020B0503020204020204" charset="-122"/>
                </a:rPr>
                <a:t>AD</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域控管控办公电脑权限</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sp>
        <p:nvSpPr>
          <p:cNvPr id="45" name="文本框 44"/>
          <p:cNvSpPr txBox="1"/>
          <p:nvPr/>
        </p:nvSpPr>
        <p:spPr>
          <a:xfrm>
            <a:off x="556895" y="637540"/>
            <a:ext cx="11223625" cy="82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defRPr sz="1400">
                <a:solidFill>
                  <a:schemeClr val="bg2">
                    <a:lumMod val="25000"/>
                  </a:schemeClr>
                </a:solidFill>
                <a:cs typeface="+mn-ea"/>
              </a:defRPr>
            </a:lvl1pPr>
          </a:lstStyle>
          <a:p>
            <a:r>
              <a:rPr dirty="0">
                <a:solidFill>
                  <a:schemeClr val="bg2">
                    <a:lumMod val="10000"/>
                  </a:schemeClr>
                </a:solidFill>
                <a:latin typeface="微软雅黑" panose="020B0503020204020204" charset="-122"/>
                <a:ea typeface="微软雅黑" panose="020B0503020204020204" charset="-122"/>
                <a:cs typeface="微软雅黑" panose="020B0503020204020204" charset="-122"/>
              </a:rPr>
              <a:t>AD提供了强大的身份验证和授权机制，确保只有经过授权的用户才能访问企业资源。管理员可以创建复杂的密码策略、账户锁定策略等，以进一步提高安全性。通过AD，企业可以集中管理用户账户、计算机、组策略、应用程序分发等，大大简化了IT管理工作。</a:t>
            </a:r>
            <a:endParaRPr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endParaRPr lang="zh-CN" altLang="en-US" dirty="0">
              <a:effectLst/>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88925" y="1550035"/>
            <a:ext cx="6868795" cy="4854575"/>
          </a:xfrm>
          <a:prstGeom prst="rect">
            <a:avLst/>
          </a:prstGeom>
        </p:spPr>
      </p:pic>
      <p:sp>
        <p:nvSpPr>
          <p:cNvPr id="21" name="文本框 20"/>
          <p:cNvSpPr txBox="1"/>
          <p:nvPr/>
        </p:nvSpPr>
        <p:spPr>
          <a:xfrm>
            <a:off x="7407910" y="1506855"/>
            <a:ext cx="3696335" cy="5278120"/>
          </a:xfrm>
          <a:prstGeom prst="rect">
            <a:avLst/>
          </a:prstGeom>
        </p:spPr>
        <p:txBody>
          <a:bodyPr wrap="square">
            <a:noAutofit/>
          </a:bodyPr>
          <a:lstStyle/>
          <a:p>
            <a:pPr algn="l" fontAlgn="auto">
              <a:spcBef>
                <a:spcPts val="2000"/>
              </a:spcBef>
              <a:spcAft>
                <a:spcPts val="0"/>
              </a:spcAft>
              <a:buClrTx/>
              <a:buSzTx/>
              <a:buFontTx/>
            </a:pPr>
            <a:r>
              <a:rPr lang="zh-CN" altLang="en-US" b="1">
                <a:latin typeface="微软雅黑" panose="020B0503020204020204" charset="-122"/>
                <a:ea typeface="微软雅黑" panose="020B0503020204020204" charset="-122"/>
                <a:cs typeface="微软雅黑" panose="020B0503020204020204" charset="-122"/>
              </a:rPr>
              <a:t>实现权限控制：</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USB接口控制：通过组策略来控制计算机上的USB接口是否可用。</a:t>
            </a:r>
            <a:endParaRPr lang="en-US" altLang="zh-CN" sz="1200" dirty="0">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用户文件夹重定向：使域用户的文件存放在服务器上指定的位置，可以避免系统损坏带来的文件丢失情况，可以在任意一台域成员机上访问到自己的文件。</a:t>
            </a:r>
            <a:endParaRPr lang="en-US" altLang="zh-CN" sz="1200" dirty="0">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软件权限限制：所有的域账号登录的计算机不具有安装和删除软件的权限，软件的安装和卸载需通知域管理员进行。在实际生产环境当中，有少部分软件是必须需要本地管理员权限才能运行的，对于这种情况，把域账号加入至本地管理组中或者使用脚本的方式来运行这类型软件。</a:t>
            </a:r>
            <a:endParaRPr lang="en-US" altLang="zh-CN" sz="1200" dirty="0">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自定义不同部门不同组。</a:t>
            </a:r>
            <a:endParaRPr lang="en-US" altLang="zh-CN" sz="1200" dirty="0">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统一屏保壁纸及锁屏策略</a:t>
            </a:r>
            <a:endParaRPr lang="en-US" altLang="zh-CN" sz="1200" dirty="0">
              <a:latin typeface="微软雅黑" panose="020B0503020204020204" charset="-122"/>
              <a:ea typeface="微软雅黑" panose="020B0503020204020204" charset="-122"/>
              <a:cs typeface="微软雅黑" panose="020B0503020204020204" charset="-122"/>
            </a:endParaRPr>
          </a:p>
          <a:p>
            <a:pPr marL="285750" indent="-285750" algn="l" fontAlgn="auto">
              <a:lnSpc>
                <a:spcPct val="150000"/>
              </a:lnSpc>
              <a:spcBef>
                <a:spcPts val="600"/>
              </a:spcBef>
              <a:buClrTx/>
              <a:buSzTx/>
              <a:buFont typeface="Wingdings" panose="05000000000000000000" pitchFamily="2" charset="2"/>
              <a:buChar char="n"/>
            </a:pPr>
            <a:r>
              <a:rPr lang="en-US" altLang="zh-CN" sz="1200" dirty="0">
                <a:latin typeface="微软雅黑" panose="020B0503020204020204" charset="-122"/>
                <a:ea typeface="微软雅黑" panose="020B0503020204020204" charset="-122"/>
                <a:cs typeface="微软雅黑" panose="020B0503020204020204" charset="-122"/>
              </a:rPr>
              <a:t>设置组策略</a:t>
            </a:r>
            <a:endParaRPr lang="en-US" altLang="zh-CN" sz="1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88925" y="147182"/>
            <a:ext cx="7361555" cy="744346"/>
            <a:chOff x="5567083" y="1156447"/>
            <a:chExt cx="7361555" cy="744346"/>
          </a:xfrm>
        </p:grpSpPr>
        <p:sp>
          <p:nvSpPr>
            <p:cNvPr id="3" name="矩形 2"/>
            <p:cNvSpPr/>
            <p:nvPr/>
          </p:nvSpPr>
          <p:spPr>
            <a:xfrm>
              <a:off x="5567083" y="1156447"/>
              <a:ext cx="111822" cy="744346"/>
            </a:xfrm>
            <a:prstGeom prst="rect">
              <a:avLst/>
            </a:prstGeom>
            <a:solidFill>
              <a:srgbClr val="E9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sp>
          <p:nvSpPr>
            <p:cNvPr id="5" name="文本框 4"/>
            <p:cNvSpPr txBox="1"/>
            <p:nvPr/>
          </p:nvSpPr>
          <p:spPr>
            <a:xfrm>
              <a:off x="5799493" y="1328532"/>
              <a:ext cx="7129145" cy="398780"/>
            </a:xfrm>
            <a:prstGeom prst="rect">
              <a:avLst/>
            </a:prstGeom>
            <a:noFill/>
          </p:spPr>
          <p:txBody>
            <a:bodyPr wrap="square" rtlCol="0">
              <a:spAutoFit/>
              <a:scene3d>
                <a:camera prst="orthographicFront"/>
                <a:lightRig rig="threePt" dir="t"/>
              </a:scene3d>
              <a:sp3d contourW="12700"/>
            </a:bodyPr>
            <a:lstStyle/>
            <a:p>
              <a:r>
                <a:rPr lang="en-US" altLang="zh-CN" sz="2000" b="1" spc="300" dirty="0">
                  <a:solidFill>
                    <a:srgbClr val="2E2E3F"/>
                  </a:solidFill>
                  <a:latin typeface="微软雅黑" panose="020B0503020204020204" charset="-122"/>
                  <a:ea typeface="微软雅黑" panose="020B0503020204020204" charset="-122"/>
                  <a:cs typeface="微软雅黑" panose="020B0503020204020204" charset="-122"/>
                </a:rPr>
                <a:t>1</a:t>
              </a:r>
              <a:r>
                <a:rPr lang="zh-CN" altLang="en-US" sz="2000" b="1" spc="300" dirty="0">
                  <a:solidFill>
                    <a:srgbClr val="2E2E3F"/>
                  </a:solidFill>
                  <a:latin typeface="微软雅黑" panose="020B0503020204020204" charset="-122"/>
                  <a:ea typeface="微软雅黑" panose="020B0503020204020204" charset="-122"/>
                  <a:cs typeface="微软雅黑" panose="020B0503020204020204" charset="-122"/>
                </a:rPr>
                <a:t>、数据防泄密：</a:t>
              </a:r>
              <a:r>
                <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rPr>
                <a:t>研发</a:t>
              </a:r>
              <a:r>
                <a:rPr lang="zh-CN" altLang="en-US" sz="2000" b="1" spc="300" dirty="0">
                  <a:solidFill>
                    <a:srgbClr val="E9554A"/>
                  </a:solidFill>
                  <a:latin typeface="微软雅黑" panose="020B0503020204020204" charset="-122"/>
                  <a:ea typeface="微软雅黑" panose="020B0503020204020204" charset="-122"/>
                </a:rPr>
                <a:t>云</a:t>
              </a:r>
              <a:r>
                <a:rPr lang="zh-CN" altLang="en-US" sz="2000" b="1" spc="300" dirty="0">
                  <a:solidFill>
                    <a:srgbClr val="E9554A"/>
                  </a:solidFill>
                  <a:latin typeface="微软雅黑" panose="020B0503020204020204" charset="-122"/>
                  <a:ea typeface="微软雅黑" panose="020B0503020204020204" charset="-122"/>
                  <a:sym typeface="+mn-lt"/>
                </a:rPr>
                <a:t>桌面</a:t>
              </a:r>
              <a:endParaRPr lang="zh-CN" altLang="en-US" sz="2000" b="1" spc="300" dirty="0">
                <a:solidFill>
                  <a:srgbClr val="E9554A"/>
                </a:solidFill>
                <a:latin typeface="微软雅黑" panose="020B0503020204020204" charset="-122"/>
                <a:ea typeface="微软雅黑" panose="020B0503020204020204" charset="-122"/>
                <a:cs typeface="微软雅黑" panose="020B0503020204020204" charset="-122"/>
              </a:endParaRPr>
            </a:p>
          </p:txBody>
        </p:sp>
      </p:grpSp>
      <p:pic>
        <p:nvPicPr>
          <p:cNvPr id="39" name="图片 38"/>
          <p:cNvPicPr>
            <a:picLocks noChangeAspect="1"/>
          </p:cNvPicPr>
          <p:nvPr/>
        </p:nvPicPr>
        <p:blipFill>
          <a:blip r:embed="rId1"/>
          <a:stretch>
            <a:fillRect/>
          </a:stretch>
        </p:blipFill>
        <p:spPr>
          <a:xfrm>
            <a:off x="344836" y="719377"/>
            <a:ext cx="10162213" cy="5056464"/>
          </a:xfrm>
          <a:prstGeom prst="rect">
            <a:avLst/>
          </a:prstGeom>
        </p:spPr>
      </p:pic>
      <p:sp>
        <p:nvSpPr>
          <p:cNvPr id="40" name="矩形 39"/>
          <p:cNvSpPr/>
          <p:nvPr/>
        </p:nvSpPr>
        <p:spPr>
          <a:xfrm>
            <a:off x="726680" y="5869104"/>
            <a:ext cx="10162212" cy="613694"/>
          </a:xfrm>
          <a:prstGeom prst="rect">
            <a:avLst/>
          </a:prstGeom>
        </p:spPr>
        <p:txBody>
          <a:bodyPr wrap="square">
            <a:spAutoFit/>
          </a:bodyPr>
          <a:lstStyle/>
          <a:p>
            <a:pPr>
              <a:lnSpc>
                <a:spcPct val="150000"/>
              </a:lnSpc>
            </a:pPr>
            <a:r>
              <a:rPr lang="zh-CN" altLang="en-US" sz="1200" dirty="0">
                <a:latin typeface="微软雅黑" panose="020B0503020204020204" charset="-122"/>
                <a:ea typeface="微软雅黑" panose="020B0503020204020204" charset="-122"/>
              </a:rPr>
              <a:t>云桌面是一个范围比较大的云，就像企业桌面云这样，他是指这个企业部署了桌面云方案，整个办公、研发、财务部门的</a:t>
            </a:r>
            <a:r>
              <a:rPr lang="zh-CN" altLang="en-US" sz="1200" b="1" dirty="0">
                <a:solidFill>
                  <a:srgbClr val="FF0000"/>
                </a:solidFill>
                <a:latin typeface="微软雅黑" panose="020B0503020204020204" charset="-122"/>
                <a:ea typeface="微软雅黑" panose="020B0503020204020204" charset="-122"/>
              </a:rPr>
              <a:t>数据</a:t>
            </a:r>
            <a:r>
              <a:rPr lang="zh-CN" altLang="en-US" sz="1200" dirty="0">
                <a:latin typeface="微软雅黑" panose="020B0503020204020204" charset="-122"/>
                <a:ea typeface="微软雅黑" panose="020B0503020204020204" charset="-122"/>
              </a:rPr>
              <a:t>都是</a:t>
            </a:r>
            <a:r>
              <a:rPr lang="zh-CN" altLang="en-US" sz="1200" b="1" dirty="0">
                <a:solidFill>
                  <a:srgbClr val="FF0000"/>
                </a:solidFill>
                <a:latin typeface="微软雅黑" panose="020B0503020204020204" charset="-122"/>
                <a:ea typeface="微软雅黑" panose="020B0503020204020204" charset="-122"/>
              </a:rPr>
              <a:t>保存</a:t>
            </a:r>
            <a:r>
              <a:rPr lang="zh-CN" altLang="en-US" sz="1200" dirty="0">
                <a:latin typeface="微软雅黑" panose="020B0503020204020204" charset="-122"/>
                <a:ea typeface="微软雅黑" panose="020B0503020204020204" charset="-122"/>
              </a:rPr>
              <a:t>在</a:t>
            </a:r>
            <a:r>
              <a:rPr lang="zh-CN" altLang="en-US" sz="1200" b="1" dirty="0">
                <a:solidFill>
                  <a:srgbClr val="FF0000"/>
                </a:solidFill>
                <a:latin typeface="微软雅黑" panose="020B0503020204020204" charset="-122"/>
                <a:ea typeface="微软雅黑" panose="020B0503020204020204" charset="-122"/>
              </a:rPr>
              <a:t>企业服务器</a:t>
            </a:r>
            <a:r>
              <a:rPr lang="zh-CN" altLang="en-US" sz="1200" dirty="0">
                <a:latin typeface="微软雅黑" panose="020B0503020204020204" charset="-122"/>
                <a:ea typeface="微软雅黑" panose="020B0503020204020204" charset="-122"/>
              </a:rPr>
              <a:t>上，每位员工都拥有自己</a:t>
            </a:r>
            <a:r>
              <a:rPr lang="zh-CN" altLang="en-US" sz="1200" b="1" dirty="0">
                <a:solidFill>
                  <a:srgbClr val="FF0000"/>
                </a:solidFill>
                <a:latin typeface="微软雅黑" panose="020B0503020204020204" charset="-122"/>
                <a:ea typeface="微软雅黑" panose="020B0503020204020204" charset="-122"/>
              </a:rPr>
              <a:t>独立的虚拟主机</a:t>
            </a:r>
            <a:r>
              <a:rPr lang="zh-CN" altLang="en-US" sz="1200" dirty="0">
                <a:latin typeface="微软雅黑" panose="020B0503020204020204" charset="-122"/>
                <a:ea typeface="微软雅黑" panose="020B0503020204020204" charset="-122"/>
              </a:rPr>
              <a:t>，通过终端桌面的数据输入，把所有终端的数据全部保存在企业服务器上的一个IT办公云方案。</a:t>
            </a:r>
            <a:endParaRPr lang="zh-CN" altLang="en-US" sz="12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TABLE_ENDDRAG_ORIGIN_RECT" val="608*247"/>
  <p:tag name="TABLE_ENDDRAG_RECT" val="182*153*608*247"/>
</p:tagLst>
</file>

<file path=ppt/tags/tag26.xml><?xml version="1.0" encoding="utf-8"?>
<p:tagLst xmlns:p="http://schemas.openxmlformats.org/presentationml/2006/main">
  <p:tag name="COMMONDATA" val="eyJoZGlkIjoiODhmNWNmNDk5YWZkMWYwNzc5YmUxZTUxZGYxNzVkOD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3869</Words>
  <Application>WPS 演示</Application>
  <PresentationFormat>宽屏</PresentationFormat>
  <Paragraphs>451</Paragraphs>
  <Slides>18</Slides>
  <Notes>23</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18</vt:i4>
      </vt:variant>
    </vt:vector>
  </HeadingPairs>
  <TitlesOfParts>
    <vt:vector size="44" baseType="lpstr">
      <vt:lpstr>Arial</vt:lpstr>
      <vt:lpstr>宋体</vt:lpstr>
      <vt:lpstr>Wingdings</vt:lpstr>
      <vt:lpstr>Arial</vt:lpstr>
      <vt:lpstr>微软雅黑</vt:lpstr>
      <vt:lpstr>Avenir Book Oblique</vt:lpstr>
      <vt:lpstr>Segoe Print</vt:lpstr>
      <vt:lpstr>Century Gothic</vt:lpstr>
      <vt:lpstr>Segoe UI Light</vt:lpstr>
      <vt:lpstr>Byte Sans Medium</vt:lpstr>
      <vt:lpstr>方正兰亭准黑简体</vt:lpstr>
      <vt:lpstr>黑体</vt:lpstr>
      <vt:lpstr>方正兰亭黑简体</vt:lpstr>
      <vt:lpstr>FZLanTingHeiS-DB-GB</vt:lpstr>
      <vt:lpstr>Calibri</vt:lpstr>
      <vt:lpstr>Arial Unicode MS</vt:lpstr>
      <vt:lpstr>EngraversGothic BT</vt:lpstr>
      <vt:lpstr>Yu Gothic UI</vt:lpstr>
      <vt:lpstr>Tahoma</vt:lpstr>
      <vt:lpstr>Gulim</vt:lpstr>
      <vt:lpstr>Malgun Gothic</vt:lpstr>
      <vt:lpstr>等线 Light</vt:lpstr>
      <vt:lpstr>等线</vt:lpstr>
      <vt:lpstr>Calibri Light</vt:lpstr>
      <vt:lpstr>华文仿宋</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第一PPT，www.1ppt.com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张龙威</cp:lastModifiedBy>
  <cp:revision>362</cp:revision>
  <dcterms:created xsi:type="dcterms:W3CDTF">2017-08-18T03:02:00Z</dcterms:created>
  <dcterms:modified xsi:type="dcterms:W3CDTF">2024-10-14T09:23:11Z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99F85774EAA84BF99E71890BCBBB44A6_12</vt:lpwstr>
  </property>
</Properties>
</file>